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</p:sldIdLst>
  <p:sldSz cy="5143500" cx="9144000"/>
  <p:notesSz cx="6858000" cy="9144000"/>
  <p:embeddedFontLst>
    <p:embeddedFont>
      <p:font typeface="Architects Daughter"/>
      <p:regular r:id="rId127"/>
    </p:embeddedFont>
    <p:embeddedFont>
      <p:font typeface="Roboto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AF902D-2078-4D35-8259-601AC19A7900}">
  <a:tblStyle styleId="{A5AF902D-2078-4D35-8259-601AC19A79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Roboto-bold.fntdata"/><Relationship Id="rId128" Type="http://schemas.openxmlformats.org/officeDocument/2006/relationships/font" Target="fonts/Roboto-regular.fntdata"/><Relationship Id="rId127" Type="http://schemas.openxmlformats.org/officeDocument/2006/relationships/font" Target="fonts/ArchitectsDaughter-regular.fntdata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1" Type="http://schemas.openxmlformats.org/officeDocument/2006/relationships/font" Target="fonts/Roboto-boldItalic.fntdata"/><Relationship Id="rId130" Type="http://schemas.openxmlformats.org/officeDocument/2006/relationships/font" Target="fonts/Roboto-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becc618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5becc618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3387e2a0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3387e2a0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82df79828b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82df79828b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7ec19f5cb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7ec19f5cb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8026786c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8026786c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8026786c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8026786c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8026786c0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8026786c0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8026786c0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8026786c0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8026786c0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8026786c0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8026786c0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8026786c0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8026786c0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8026786c0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026786c0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026786c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3387e2a0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3387e2a0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8026786c0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8026786c0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404f082e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2404f082e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3ce1c6c0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3ce1c6c0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3ce1c6c0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3ce1c6c0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ce1c6c00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ce1c6c00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1fae6208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1fae6208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6fb71f17b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6fb71f17b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7ec19f5cb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7ec19f5cb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5bddab3a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5bddab3a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5bddab3a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5bddab3a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387e2a0e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387e2a0e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5bddab3a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5bddab3a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5bddab3ae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5bddab3ae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3387e2a0e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3387e2a0e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3387e2a0e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3387e2a0e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3387e2a0e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3387e2a0e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3387e2a0e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3387e2a0e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3387e2a0e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3387e2a0e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3387e2a0e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3387e2a0e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3387e2a0e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3387e2a0e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becc618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becc618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3387e2a0e_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3387e2a0e_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dded719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dded719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dded719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dded719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dded71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dded71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dded71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dded71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ddab3a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ddab3a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ce0e289f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ce0e289f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0fdbd90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0fdbd90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0fdbd902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0fdbd902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0fdbd902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0fdbd90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ecc618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ecc618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bddab3a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bddab3a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bddab3a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bddab3a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0fdbd902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0fdbd902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0fdbd902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0fdbd902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0fdbd902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0fdbd902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0fdbd902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0fdbd902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ce0e289f8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ce0e289f8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d7a23bb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d7a23bb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d7a23bb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d7a23bb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e8731d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e8731d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9f78c57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9f78c57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ce0e289f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ce0e289f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80fdbd902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80fdbd902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ce0e289f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ce0e289f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ce0e289f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ce0e289f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ce0e289f8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ce0e289f8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7ec19f5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7ec19f5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0fdbd902e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0fdbd902e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404331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40433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0fdbd902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0fdbd902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0fdbd902e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0fdbd902e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ce1c6c00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ce1c6c00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ec5945c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ec5945c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0fdbd902e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0fdbd902e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0fdbd902e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80fdbd902e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80fdbd902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80fdbd902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ce0e289f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ce0e289f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79e71d3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79e71d3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e8731d4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e8731d4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fb71f17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fb71f17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e8731d4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0e8731d4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0e8731d4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0e8731d4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04f082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04f082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d7a23bb2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d7a23bb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5becc6189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5becc6189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ce0e289f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ce0e289f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404331ed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404331ed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04331ed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04331ed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404331ed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404331ed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404331ed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404331ed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7404331ed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7404331ed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404331ed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404331ed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404f082e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404f082e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ae620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ae620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404331ede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7404331ede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ce0e289f8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ce0e289f8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404f082e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404f082e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740edfd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740edfd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7d7a23bb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7d7a23bb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2df79828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2df79828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2df79828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2df79828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2df798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2df798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0e8731d4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0e8731d4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fae62083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fae62083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bdded7194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bdded7194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ec19f5cb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7ec19f5cb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7ec19f5cb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7ec19f5cb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3401d190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3401d190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fae62083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fae62083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df7982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df7982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7ec19f5cb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7ec19f5cb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7ec19f5cb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7ec19f5cb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2df79828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2df79828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2df79828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2df79828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2df79828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2df79828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e8731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e8731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83401d190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83401d190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7ec19f5cb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7ec19f5cb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ec19f5cb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ec19f5cb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ec19f5cb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ec19f5cb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7ec19f5cb1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7ec19f5cb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82df79828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82df79828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7ec19f5cb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7ec19f5cb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82df79828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82df79828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3401d190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3401d190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5bf19a54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5bf19a54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17200" y="97900"/>
            <a:ext cx="1336575" cy="269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Sequential Models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 NLP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3358800" y="1669525"/>
            <a:ext cx="45594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kind of applications we can build using Sequential data?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51" y="1669525"/>
            <a:ext cx="1804450" cy="1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3387750" y="2875475"/>
            <a:ext cx="4501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Let’s review some examples</a:t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2"/>
          <p:cNvSpPr txBox="1"/>
          <p:nvPr/>
        </p:nvSpPr>
        <p:spPr>
          <a:xfrm>
            <a:off x="853500" y="597450"/>
            <a:ext cx="7437000" cy="4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LSTM Summary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Use two states or memory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Cell State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: used to store Long term memory.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lphaLcPeriod"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Hidden State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: A filtered version of Cell state, used to build final output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Three (3) Gates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lphaLcPeriod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is a ‘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Gate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’? 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romanL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Gate controls flow of information to/from long term memory (Cell state)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lphaLcPeriod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are three gates in LSTM?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romanLcPeriod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Forget Gate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: Controls what to forget and what to keep in long term memory (Cell state)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romanLcPeriod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Input Gate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: Controls what to add to long term memory 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romanLcPeriod"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Output Gate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: What information from the Cell state will be sent to hidden state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13"/>
          <p:cNvSpPr txBox="1"/>
          <p:nvPr/>
        </p:nvSpPr>
        <p:spPr>
          <a:xfrm>
            <a:off x="4089450" y="143732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is the output of LSTM?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9" name="Google Shape;16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13"/>
          <p:cNvSpPr txBox="1"/>
          <p:nvPr/>
        </p:nvSpPr>
        <p:spPr>
          <a:xfrm>
            <a:off x="4663700" y="2636400"/>
            <a:ext cx="35727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Hidden state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and/or</a:t>
            </a:r>
            <a:endParaRPr b="1" sz="15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Cell State</a:t>
            </a:r>
            <a:endParaRPr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14"/>
          <p:cNvSpPr txBox="1"/>
          <p:nvPr/>
        </p:nvSpPr>
        <p:spPr>
          <a:xfrm>
            <a:off x="3263875" y="2116200"/>
            <a:ext cx="39900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Backpropagation in LSTM</a:t>
            </a:r>
            <a:endParaRPr sz="2400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14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15"/>
          <p:cNvSpPr/>
          <p:nvPr/>
        </p:nvSpPr>
        <p:spPr>
          <a:xfrm>
            <a:off x="984675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15"/>
          <p:cNvSpPr/>
          <p:nvPr/>
        </p:nvSpPr>
        <p:spPr>
          <a:xfrm>
            <a:off x="2601749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3" name="Google Shape;1663;p115"/>
          <p:cNvCxnSpPr/>
          <p:nvPr/>
        </p:nvCxnSpPr>
        <p:spPr>
          <a:xfrm>
            <a:off x="2058664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4" name="Google Shape;1664;p115"/>
          <p:cNvCxnSpPr/>
          <p:nvPr/>
        </p:nvCxnSpPr>
        <p:spPr>
          <a:xfrm>
            <a:off x="2058664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5" name="Google Shape;1665;p115"/>
          <p:cNvCxnSpPr/>
          <p:nvPr/>
        </p:nvCxnSpPr>
        <p:spPr>
          <a:xfrm>
            <a:off x="396075" y="2839475"/>
            <a:ext cx="5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6" name="Google Shape;1666;p115"/>
          <p:cNvCxnSpPr/>
          <p:nvPr/>
        </p:nvCxnSpPr>
        <p:spPr>
          <a:xfrm>
            <a:off x="396075" y="2382275"/>
            <a:ext cx="5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7" name="Google Shape;1667;p115"/>
          <p:cNvSpPr txBox="1"/>
          <p:nvPr/>
        </p:nvSpPr>
        <p:spPr>
          <a:xfrm>
            <a:off x="185150" y="2091025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8" name="Google Shape;1668;p115"/>
          <p:cNvSpPr txBox="1"/>
          <p:nvPr/>
        </p:nvSpPr>
        <p:spPr>
          <a:xfrm>
            <a:off x="185150" y="2548225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9" name="Google Shape;1669;p115"/>
          <p:cNvSpPr txBox="1"/>
          <p:nvPr/>
        </p:nvSpPr>
        <p:spPr>
          <a:xfrm>
            <a:off x="2086757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0" name="Google Shape;1670;p115"/>
          <p:cNvSpPr txBox="1"/>
          <p:nvPr/>
        </p:nvSpPr>
        <p:spPr>
          <a:xfrm>
            <a:off x="2086757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1" name="Google Shape;1671;p115"/>
          <p:cNvSpPr/>
          <p:nvPr/>
        </p:nvSpPr>
        <p:spPr>
          <a:xfrm>
            <a:off x="4218822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2" name="Google Shape;1672;p115"/>
          <p:cNvCxnSpPr/>
          <p:nvPr/>
        </p:nvCxnSpPr>
        <p:spPr>
          <a:xfrm>
            <a:off x="3675738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3" name="Google Shape;1673;p115"/>
          <p:cNvCxnSpPr/>
          <p:nvPr/>
        </p:nvCxnSpPr>
        <p:spPr>
          <a:xfrm>
            <a:off x="3675738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4" name="Google Shape;1674;p115"/>
          <p:cNvSpPr txBox="1"/>
          <p:nvPr/>
        </p:nvSpPr>
        <p:spPr>
          <a:xfrm>
            <a:off x="3703831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5" name="Google Shape;1675;p115"/>
          <p:cNvSpPr txBox="1"/>
          <p:nvPr/>
        </p:nvSpPr>
        <p:spPr>
          <a:xfrm>
            <a:off x="3703831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6" name="Google Shape;1676;p115"/>
          <p:cNvSpPr/>
          <p:nvPr/>
        </p:nvSpPr>
        <p:spPr>
          <a:xfrm>
            <a:off x="5835896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7" name="Google Shape;1677;p115"/>
          <p:cNvCxnSpPr/>
          <p:nvPr/>
        </p:nvCxnSpPr>
        <p:spPr>
          <a:xfrm>
            <a:off x="5292812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8" name="Google Shape;1678;p115"/>
          <p:cNvCxnSpPr/>
          <p:nvPr/>
        </p:nvCxnSpPr>
        <p:spPr>
          <a:xfrm>
            <a:off x="5292812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9" name="Google Shape;1679;p115"/>
          <p:cNvSpPr txBox="1"/>
          <p:nvPr/>
        </p:nvSpPr>
        <p:spPr>
          <a:xfrm>
            <a:off x="5320905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0" name="Google Shape;1680;p115"/>
          <p:cNvSpPr txBox="1"/>
          <p:nvPr/>
        </p:nvSpPr>
        <p:spPr>
          <a:xfrm>
            <a:off x="5320905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1" name="Google Shape;1681;p115"/>
          <p:cNvCxnSpPr/>
          <p:nvPr/>
        </p:nvCxnSpPr>
        <p:spPr>
          <a:xfrm>
            <a:off x="6893012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2" name="Google Shape;1682;p115"/>
          <p:cNvCxnSpPr/>
          <p:nvPr/>
        </p:nvCxnSpPr>
        <p:spPr>
          <a:xfrm>
            <a:off x="6893012" y="2839475"/>
            <a:ext cx="7302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3" name="Google Shape;1683;p115"/>
          <p:cNvSpPr txBox="1"/>
          <p:nvPr/>
        </p:nvSpPr>
        <p:spPr>
          <a:xfrm>
            <a:off x="6921105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4" name="Google Shape;1684;p115"/>
          <p:cNvSpPr txBox="1"/>
          <p:nvPr/>
        </p:nvSpPr>
        <p:spPr>
          <a:xfrm>
            <a:off x="6921105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5" name="Google Shape;1685;p115"/>
          <p:cNvSpPr txBox="1"/>
          <p:nvPr/>
        </p:nvSpPr>
        <p:spPr>
          <a:xfrm>
            <a:off x="12555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6" name="Google Shape;1686;p115"/>
          <p:cNvCxnSpPr>
            <a:stCxn id="1685" idx="0"/>
            <a:endCxn id="1661" idx="2"/>
          </p:cNvCxnSpPr>
          <p:nvPr/>
        </p:nvCxnSpPr>
        <p:spPr>
          <a:xfrm rot="10800000">
            <a:off x="15216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7" name="Google Shape;1687;p115"/>
          <p:cNvSpPr txBox="1"/>
          <p:nvPr/>
        </p:nvSpPr>
        <p:spPr>
          <a:xfrm>
            <a:off x="28557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88" name="Google Shape;1688;p115"/>
          <p:cNvCxnSpPr>
            <a:stCxn id="1687" idx="0"/>
          </p:cNvCxnSpPr>
          <p:nvPr/>
        </p:nvCxnSpPr>
        <p:spPr>
          <a:xfrm rot="10800000">
            <a:off x="31218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9" name="Google Shape;1689;p115"/>
          <p:cNvSpPr txBox="1"/>
          <p:nvPr/>
        </p:nvSpPr>
        <p:spPr>
          <a:xfrm>
            <a:off x="45321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90" name="Google Shape;1690;p115"/>
          <p:cNvCxnSpPr>
            <a:stCxn id="1689" idx="0"/>
          </p:cNvCxnSpPr>
          <p:nvPr/>
        </p:nvCxnSpPr>
        <p:spPr>
          <a:xfrm rot="10800000">
            <a:off x="47982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1" name="Google Shape;1691;p115"/>
          <p:cNvSpPr txBox="1"/>
          <p:nvPr/>
        </p:nvSpPr>
        <p:spPr>
          <a:xfrm>
            <a:off x="61323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92" name="Google Shape;1692;p115"/>
          <p:cNvCxnSpPr>
            <a:stCxn id="1691" idx="0"/>
          </p:cNvCxnSpPr>
          <p:nvPr/>
        </p:nvCxnSpPr>
        <p:spPr>
          <a:xfrm rot="10800000">
            <a:off x="63984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3" name="Google Shape;1693;p115"/>
          <p:cNvSpPr/>
          <p:nvPr/>
        </p:nvSpPr>
        <p:spPr>
          <a:xfrm>
            <a:off x="7635775" y="2089550"/>
            <a:ext cx="297300" cy="10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115"/>
          <p:cNvSpPr txBox="1"/>
          <p:nvPr/>
        </p:nvSpPr>
        <p:spPr>
          <a:xfrm>
            <a:off x="7503975" y="17704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O/P Layer</a:t>
            </a:r>
            <a:endParaRPr baseline="-25000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15"/>
          <p:cNvSpPr/>
          <p:nvPr/>
        </p:nvSpPr>
        <p:spPr>
          <a:xfrm>
            <a:off x="8036175" y="1269800"/>
            <a:ext cx="626700" cy="434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6" name="Google Shape;1696;p115"/>
          <p:cNvCxnSpPr>
            <a:stCxn id="1693" idx="3"/>
            <a:endCxn id="1695" idx="2"/>
          </p:cNvCxnSpPr>
          <p:nvPr/>
        </p:nvCxnSpPr>
        <p:spPr>
          <a:xfrm flipH="1" rot="10800000">
            <a:off x="7933075" y="1703900"/>
            <a:ext cx="416400" cy="9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7" name="Google Shape;1697;p115"/>
          <p:cNvSpPr/>
          <p:nvPr/>
        </p:nvSpPr>
        <p:spPr>
          <a:xfrm>
            <a:off x="8036175" y="584000"/>
            <a:ext cx="626700" cy="434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8" name="Google Shape;1698;p115"/>
          <p:cNvCxnSpPr>
            <a:stCxn id="1695" idx="0"/>
            <a:endCxn id="1697" idx="2"/>
          </p:cNvCxnSpPr>
          <p:nvPr/>
        </p:nvCxnSpPr>
        <p:spPr>
          <a:xfrm rot="10800000">
            <a:off x="8349525" y="1018100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9" name="Google Shape;1699;p115"/>
          <p:cNvSpPr txBox="1"/>
          <p:nvPr/>
        </p:nvSpPr>
        <p:spPr>
          <a:xfrm>
            <a:off x="2630175" y="3978700"/>
            <a:ext cx="42513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Forward Propagation of data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 LSTM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115"/>
          <p:cNvSpPr txBox="1"/>
          <p:nvPr/>
        </p:nvSpPr>
        <p:spPr>
          <a:xfrm>
            <a:off x="149475" y="1432775"/>
            <a:ext cx="835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Start with Random Memory</a:t>
            </a:r>
            <a:endParaRPr baseline="-25000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115"/>
          <p:cNvSpPr txBox="1"/>
          <p:nvPr/>
        </p:nvSpPr>
        <p:spPr>
          <a:xfrm>
            <a:off x="7911697" y="2472025"/>
            <a:ext cx="751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(Prediction)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16"/>
          <p:cNvSpPr txBox="1"/>
          <p:nvPr/>
        </p:nvSpPr>
        <p:spPr>
          <a:xfrm>
            <a:off x="3482200" y="1079475"/>
            <a:ext cx="3572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Let’s calculate ….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116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8" name="Google Shape;170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700" y="2126900"/>
            <a:ext cx="848500" cy="6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16"/>
          <p:cNvSpPr txBox="1"/>
          <p:nvPr/>
        </p:nvSpPr>
        <p:spPr>
          <a:xfrm>
            <a:off x="3406000" y="2832075"/>
            <a:ext cx="35727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Where ‘w’ is any of the weights in LSTM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17"/>
          <p:cNvSpPr/>
          <p:nvPr/>
        </p:nvSpPr>
        <p:spPr>
          <a:xfrm>
            <a:off x="984675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117"/>
          <p:cNvSpPr/>
          <p:nvPr/>
        </p:nvSpPr>
        <p:spPr>
          <a:xfrm>
            <a:off x="2601749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2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6" name="Google Shape;1716;p117"/>
          <p:cNvCxnSpPr/>
          <p:nvPr/>
        </p:nvCxnSpPr>
        <p:spPr>
          <a:xfrm>
            <a:off x="2058664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7" name="Google Shape;1717;p117"/>
          <p:cNvCxnSpPr/>
          <p:nvPr/>
        </p:nvCxnSpPr>
        <p:spPr>
          <a:xfrm>
            <a:off x="2058664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8" name="Google Shape;1718;p117"/>
          <p:cNvCxnSpPr/>
          <p:nvPr/>
        </p:nvCxnSpPr>
        <p:spPr>
          <a:xfrm>
            <a:off x="396075" y="2839475"/>
            <a:ext cx="5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9" name="Google Shape;1719;p117"/>
          <p:cNvCxnSpPr/>
          <p:nvPr/>
        </p:nvCxnSpPr>
        <p:spPr>
          <a:xfrm>
            <a:off x="396075" y="2382275"/>
            <a:ext cx="5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0" name="Google Shape;1720;p117"/>
          <p:cNvSpPr txBox="1"/>
          <p:nvPr/>
        </p:nvSpPr>
        <p:spPr>
          <a:xfrm>
            <a:off x="185150" y="2091025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1" name="Google Shape;1721;p117"/>
          <p:cNvSpPr txBox="1"/>
          <p:nvPr/>
        </p:nvSpPr>
        <p:spPr>
          <a:xfrm>
            <a:off x="185150" y="2548225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2" name="Google Shape;1722;p117"/>
          <p:cNvSpPr txBox="1"/>
          <p:nvPr/>
        </p:nvSpPr>
        <p:spPr>
          <a:xfrm>
            <a:off x="2086757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3" name="Google Shape;1723;p117"/>
          <p:cNvSpPr txBox="1"/>
          <p:nvPr/>
        </p:nvSpPr>
        <p:spPr>
          <a:xfrm>
            <a:off x="2086757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4" name="Google Shape;1724;p117"/>
          <p:cNvSpPr/>
          <p:nvPr/>
        </p:nvSpPr>
        <p:spPr>
          <a:xfrm>
            <a:off x="4218822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3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5" name="Google Shape;1725;p117"/>
          <p:cNvCxnSpPr/>
          <p:nvPr/>
        </p:nvCxnSpPr>
        <p:spPr>
          <a:xfrm>
            <a:off x="3675738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6" name="Google Shape;1726;p117"/>
          <p:cNvCxnSpPr/>
          <p:nvPr/>
        </p:nvCxnSpPr>
        <p:spPr>
          <a:xfrm>
            <a:off x="3675738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7" name="Google Shape;1727;p117"/>
          <p:cNvSpPr txBox="1"/>
          <p:nvPr/>
        </p:nvSpPr>
        <p:spPr>
          <a:xfrm>
            <a:off x="3703831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8" name="Google Shape;1728;p117"/>
          <p:cNvSpPr txBox="1"/>
          <p:nvPr/>
        </p:nvSpPr>
        <p:spPr>
          <a:xfrm>
            <a:off x="3703831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9" name="Google Shape;1729;p117"/>
          <p:cNvSpPr/>
          <p:nvPr/>
        </p:nvSpPr>
        <p:spPr>
          <a:xfrm>
            <a:off x="5835896" y="2169275"/>
            <a:ext cx="1074000" cy="88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LSTM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time step : 4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0" name="Google Shape;1730;p117"/>
          <p:cNvCxnSpPr/>
          <p:nvPr/>
        </p:nvCxnSpPr>
        <p:spPr>
          <a:xfrm>
            <a:off x="5292812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1" name="Google Shape;1731;p117"/>
          <p:cNvCxnSpPr/>
          <p:nvPr/>
        </p:nvCxnSpPr>
        <p:spPr>
          <a:xfrm>
            <a:off x="5292812" y="28394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2" name="Google Shape;1732;p117"/>
          <p:cNvSpPr txBox="1"/>
          <p:nvPr/>
        </p:nvSpPr>
        <p:spPr>
          <a:xfrm>
            <a:off x="5320905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3" name="Google Shape;1733;p117"/>
          <p:cNvSpPr txBox="1"/>
          <p:nvPr/>
        </p:nvSpPr>
        <p:spPr>
          <a:xfrm>
            <a:off x="5320905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34" name="Google Shape;1734;p117"/>
          <p:cNvCxnSpPr/>
          <p:nvPr/>
        </p:nvCxnSpPr>
        <p:spPr>
          <a:xfrm>
            <a:off x="6893012" y="2382275"/>
            <a:ext cx="54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5" name="Google Shape;1735;p117"/>
          <p:cNvCxnSpPr/>
          <p:nvPr/>
        </p:nvCxnSpPr>
        <p:spPr>
          <a:xfrm>
            <a:off x="6893012" y="2839475"/>
            <a:ext cx="7302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6" name="Google Shape;1736;p117"/>
          <p:cNvSpPr txBox="1"/>
          <p:nvPr/>
        </p:nvSpPr>
        <p:spPr>
          <a:xfrm>
            <a:off x="6921105" y="20910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7" name="Google Shape;1737;p117"/>
          <p:cNvSpPr txBox="1"/>
          <p:nvPr/>
        </p:nvSpPr>
        <p:spPr>
          <a:xfrm>
            <a:off x="6921105" y="2548225"/>
            <a:ext cx="4911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4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8" name="Google Shape;1738;p117"/>
          <p:cNvSpPr txBox="1"/>
          <p:nvPr/>
        </p:nvSpPr>
        <p:spPr>
          <a:xfrm>
            <a:off x="12555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39" name="Google Shape;1739;p117"/>
          <p:cNvCxnSpPr>
            <a:stCxn id="1738" idx="0"/>
            <a:endCxn id="1714" idx="2"/>
          </p:cNvCxnSpPr>
          <p:nvPr/>
        </p:nvCxnSpPr>
        <p:spPr>
          <a:xfrm rot="10800000">
            <a:off x="15216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0" name="Google Shape;1740;p117"/>
          <p:cNvSpPr txBox="1"/>
          <p:nvPr/>
        </p:nvSpPr>
        <p:spPr>
          <a:xfrm>
            <a:off x="28557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41" name="Google Shape;1741;p117"/>
          <p:cNvCxnSpPr>
            <a:stCxn id="1740" idx="0"/>
          </p:cNvCxnSpPr>
          <p:nvPr/>
        </p:nvCxnSpPr>
        <p:spPr>
          <a:xfrm rot="10800000">
            <a:off x="31218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2" name="Google Shape;1742;p117"/>
          <p:cNvSpPr txBox="1"/>
          <p:nvPr/>
        </p:nvSpPr>
        <p:spPr>
          <a:xfrm>
            <a:off x="45321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43" name="Google Shape;1743;p117"/>
          <p:cNvCxnSpPr>
            <a:stCxn id="1742" idx="0"/>
          </p:cNvCxnSpPr>
          <p:nvPr/>
        </p:nvCxnSpPr>
        <p:spPr>
          <a:xfrm rot="10800000">
            <a:off x="47982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4" name="Google Shape;1744;p117"/>
          <p:cNvSpPr txBox="1"/>
          <p:nvPr/>
        </p:nvSpPr>
        <p:spPr>
          <a:xfrm>
            <a:off x="61323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45" name="Google Shape;1745;p117"/>
          <p:cNvCxnSpPr>
            <a:stCxn id="1744" idx="0"/>
          </p:cNvCxnSpPr>
          <p:nvPr/>
        </p:nvCxnSpPr>
        <p:spPr>
          <a:xfrm rot="10800000">
            <a:off x="6398475" y="3052350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6" name="Google Shape;1746;p117"/>
          <p:cNvSpPr/>
          <p:nvPr/>
        </p:nvSpPr>
        <p:spPr>
          <a:xfrm>
            <a:off x="7635775" y="2089550"/>
            <a:ext cx="297300" cy="108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117"/>
          <p:cNvSpPr txBox="1"/>
          <p:nvPr/>
        </p:nvSpPr>
        <p:spPr>
          <a:xfrm>
            <a:off x="7503975" y="17704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O/P Layer</a:t>
            </a:r>
            <a:endParaRPr baseline="-25000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117"/>
          <p:cNvSpPr/>
          <p:nvPr/>
        </p:nvSpPr>
        <p:spPr>
          <a:xfrm>
            <a:off x="8036175" y="1269800"/>
            <a:ext cx="626700" cy="434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9" name="Google Shape;1749;p117"/>
          <p:cNvCxnSpPr>
            <a:stCxn id="1746" idx="3"/>
            <a:endCxn id="1748" idx="2"/>
          </p:cNvCxnSpPr>
          <p:nvPr/>
        </p:nvCxnSpPr>
        <p:spPr>
          <a:xfrm flipH="1" rot="10800000">
            <a:off x="7933075" y="1703900"/>
            <a:ext cx="416400" cy="9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0" name="Google Shape;1750;p117"/>
          <p:cNvSpPr/>
          <p:nvPr/>
        </p:nvSpPr>
        <p:spPr>
          <a:xfrm>
            <a:off x="8036175" y="584000"/>
            <a:ext cx="626700" cy="434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1" name="Google Shape;1751;p117"/>
          <p:cNvCxnSpPr>
            <a:stCxn id="1748" idx="0"/>
            <a:endCxn id="1750" idx="2"/>
          </p:cNvCxnSpPr>
          <p:nvPr/>
        </p:nvCxnSpPr>
        <p:spPr>
          <a:xfrm rot="10800000">
            <a:off x="8349525" y="1018100"/>
            <a:ext cx="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2" name="Google Shape;1752;p117"/>
          <p:cNvSpPr txBox="1"/>
          <p:nvPr/>
        </p:nvSpPr>
        <p:spPr>
          <a:xfrm>
            <a:off x="1787775" y="382125"/>
            <a:ext cx="5455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Understanding relationship between Loss and ‘w’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117"/>
          <p:cNvSpPr txBox="1"/>
          <p:nvPr/>
        </p:nvSpPr>
        <p:spPr>
          <a:xfrm>
            <a:off x="7911697" y="2395825"/>
            <a:ext cx="751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(Prediction)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117"/>
          <p:cNvSpPr txBox="1"/>
          <p:nvPr/>
        </p:nvSpPr>
        <p:spPr>
          <a:xfrm>
            <a:off x="874575" y="3370650"/>
            <a:ext cx="532200" cy="2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="1"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55" name="Google Shape;1755;p117"/>
          <p:cNvCxnSpPr>
            <a:stCxn id="1754" idx="0"/>
          </p:cNvCxnSpPr>
          <p:nvPr/>
        </p:nvCxnSpPr>
        <p:spPr>
          <a:xfrm flipH="1" rot="10800000">
            <a:off x="1140675" y="2898150"/>
            <a:ext cx="3900" cy="4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6" name="Google Shape;1756;p117"/>
          <p:cNvSpPr/>
          <p:nvPr/>
        </p:nvSpPr>
        <p:spPr>
          <a:xfrm>
            <a:off x="8570425" y="1549425"/>
            <a:ext cx="397800" cy="931250"/>
          </a:xfrm>
          <a:custGeom>
            <a:rect b="b" l="l" r="r" t="t"/>
            <a:pathLst>
              <a:path extrusionOk="0" h="37250" w="15912">
                <a:moveTo>
                  <a:pt x="7707" y="0"/>
                </a:moveTo>
                <a:cubicBezTo>
                  <a:pt x="9045" y="5299"/>
                  <a:pt x="17021" y="25583"/>
                  <a:pt x="15736" y="31791"/>
                </a:cubicBezTo>
                <a:cubicBezTo>
                  <a:pt x="14452" y="37999"/>
                  <a:pt x="2623" y="36340"/>
                  <a:pt x="0" y="37250"/>
                </a:cubicBezTo>
              </a:path>
            </a:pathLst>
          </a:cu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57" name="Google Shape;1757;p117"/>
          <p:cNvSpPr/>
          <p:nvPr/>
        </p:nvSpPr>
        <p:spPr>
          <a:xfrm>
            <a:off x="7310025" y="2793775"/>
            <a:ext cx="1035625" cy="1069500"/>
          </a:xfrm>
          <a:custGeom>
            <a:rect b="b" l="l" r="r" t="t"/>
            <a:pathLst>
              <a:path extrusionOk="0" h="42780" w="41425">
                <a:moveTo>
                  <a:pt x="41425" y="0"/>
                </a:moveTo>
                <a:cubicBezTo>
                  <a:pt x="37411" y="7118"/>
                  <a:pt x="24245" y="41586"/>
                  <a:pt x="17341" y="42710"/>
                </a:cubicBezTo>
                <a:cubicBezTo>
                  <a:pt x="10437" y="43834"/>
                  <a:pt x="2890" y="12738"/>
                  <a:pt x="0" y="6744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58" name="Google Shape;1758;p117"/>
          <p:cNvSpPr/>
          <p:nvPr/>
        </p:nvSpPr>
        <p:spPr>
          <a:xfrm>
            <a:off x="7181575" y="1771856"/>
            <a:ext cx="342200" cy="901500"/>
          </a:xfrm>
          <a:custGeom>
            <a:rect b="b" l="l" r="r" t="t"/>
            <a:pathLst>
              <a:path extrusionOk="0" h="36060" w="13688">
                <a:moveTo>
                  <a:pt x="4817" y="36060"/>
                </a:moveTo>
                <a:cubicBezTo>
                  <a:pt x="6262" y="34776"/>
                  <a:pt x="12684" y="34294"/>
                  <a:pt x="13487" y="28353"/>
                </a:cubicBezTo>
                <a:cubicBezTo>
                  <a:pt x="14290" y="22412"/>
                  <a:pt x="11882" y="3038"/>
                  <a:pt x="9634" y="415"/>
                </a:cubicBezTo>
                <a:cubicBezTo>
                  <a:pt x="7386" y="-2207"/>
                  <a:pt x="1606" y="10584"/>
                  <a:pt x="0" y="12618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59" name="Google Shape;1759;p117"/>
          <p:cNvSpPr/>
          <p:nvPr/>
        </p:nvSpPr>
        <p:spPr>
          <a:xfrm>
            <a:off x="5632150" y="1412783"/>
            <a:ext cx="1453100" cy="626350"/>
          </a:xfrm>
          <a:custGeom>
            <a:rect b="b" l="l" r="r" t="t"/>
            <a:pathLst>
              <a:path extrusionOk="0" h="25054" w="58124">
                <a:moveTo>
                  <a:pt x="58124" y="25054"/>
                </a:moveTo>
                <a:cubicBezTo>
                  <a:pt x="53949" y="20880"/>
                  <a:pt x="42763" y="61"/>
                  <a:pt x="33076" y="7"/>
                </a:cubicBezTo>
                <a:cubicBezTo>
                  <a:pt x="23389" y="-46"/>
                  <a:pt x="5513" y="20612"/>
                  <a:pt x="0" y="24733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60" name="Google Shape;1760;p117"/>
          <p:cNvSpPr/>
          <p:nvPr/>
        </p:nvSpPr>
        <p:spPr>
          <a:xfrm>
            <a:off x="4031950" y="1412783"/>
            <a:ext cx="1453100" cy="626350"/>
          </a:xfrm>
          <a:custGeom>
            <a:rect b="b" l="l" r="r" t="t"/>
            <a:pathLst>
              <a:path extrusionOk="0" h="25054" w="58124">
                <a:moveTo>
                  <a:pt x="58124" y="25054"/>
                </a:moveTo>
                <a:cubicBezTo>
                  <a:pt x="53949" y="20880"/>
                  <a:pt x="42763" y="61"/>
                  <a:pt x="33076" y="7"/>
                </a:cubicBezTo>
                <a:cubicBezTo>
                  <a:pt x="23389" y="-46"/>
                  <a:pt x="5513" y="20612"/>
                  <a:pt x="0" y="24733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61" name="Google Shape;1761;p117"/>
          <p:cNvSpPr/>
          <p:nvPr/>
        </p:nvSpPr>
        <p:spPr>
          <a:xfrm>
            <a:off x="2431750" y="1412783"/>
            <a:ext cx="1453100" cy="626350"/>
          </a:xfrm>
          <a:custGeom>
            <a:rect b="b" l="l" r="r" t="t"/>
            <a:pathLst>
              <a:path extrusionOk="0" h="25054" w="58124">
                <a:moveTo>
                  <a:pt x="58124" y="25054"/>
                </a:moveTo>
                <a:cubicBezTo>
                  <a:pt x="53949" y="20880"/>
                  <a:pt x="42763" y="61"/>
                  <a:pt x="33076" y="7"/>
                </a:cubicBezTo>
                <a:cubicBezTo>
                  <a:pt x="23389" y="-46"/>
                  <a:pt x="5513" y="20612"/>
                  <a:pt x="0" y="24733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62" name="Google Shape;1762;p117"/>
          <p:cNvSpPr/>
          <p:nvPr/>
        </p:nvSpPr>
        <p:spPr>
          <a:xfrm>
            <a:off x="143853" y="1288082"/>
            <a:ext cx="2140600" cy="2188100"/>
          </a:xfrm>
          <a:custGeom>
            <a:rect b="b" l="l" r="r" t="t"/>
            <a:pathLst>
              <a:path extrusionOk="0" h="87524" w="85624">
                <a:moveTo>
                  <a:pt x="85624" y="32290"/>
                </a:moveTo>
                <a:cubicBezTo>
                  <a:pt x="79255" y="26938"/>
                  <a:pt x="61647" y="-2230"/>
                  <a:pt x="47410" y="178"/>
                </a:cubicBezTo>
                <a:cubicBezTo>
                  <a:pt x="33174" y="2587"/>
                  <a:pt x="2828" y="32183"/>
                  <a:pt x="205" y="46741"/>
                </a:cubicBezTo>
                <a:cubicBezTo>
                  <a:pt x="-2417" y="61299"/>
                  <a:pt x="26430" y="80727"/>
                  <a:pt x="31675" y="87524"/>
                </a:cubicBez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763" name="Google Shape;1763;p117"/>
          <p:cNvSpPr txBox="1"/>
          <p:nvPr/>
        </p:nvSpPr>
        <p:spPr>
          <a:xfrm>
            <a:off x="1725775" y="3924025"/>
            <a:ext cx="5455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  →   O   →  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→   c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→   c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</a:t>
            </a: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→   c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→   c</a:t>
            </a:r>
            <a:r>
              <a:rPr baseline="-25000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</a:t>
            </a:r>
            <a:r>
              <a:rPr lang="en"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→ w</a:t>
            </a:r>
            <a:endParaRPr sz="1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18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18"/>
          <p:cNvSpPr txBox="1"/>
          <p:nvPr/>
        </p:nvSpPr>
        <p:spPr>
          <a:xfrm>
            <a:off x="3458100" y="3552225"/>
            <a:ext cx="35727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Let’s check on gradient of c</a:t>
            </a:r>
            <a:r>
              <a:rPr baseline="-25000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with c</a:t>
            </a:r>
            <a:r>
              <a:rPr baseline="-25000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0" name="Google Shape;177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25" y="2018725"/>
            <a:ext cx="5490275" cy="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100" y="2018725"/>
            <a:ext cx="765631" cy="7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8"/>
          <p:cNvSpPr/>
          <p:nvPr/>
        </p:nvSpPr>
        <p:spPr>
          <a:xfrm>
            <a:off x="5437275" y="1840400"/>
            <a:ext cx="2145600" cy="107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19"/>
          <p:cNvSpPr txBox="1"/>
          <p:nvPr/>
        </p:nvSpPr>
        <p:spPr>
          <a:xfrm>
            <a:off x="2877700" y="702025"/>
            <a:ext cx="4629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Calculating updated Cell state from previous Cell state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119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9" name="Google Shape;177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925" y="1615475"/>
            <a:ext cx="2158850" cy="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19"/>
          <p:cNvSpPr txBox="1"/>
          <p:nvPr/>
        </p:nvSpPr>
        <p:spPr>
          <a:xfrm>
            <a:off x="3406000" y="2492250"/>
            <a:ext cx="3572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Let’s calculate gradient of c</a:t>
            </a:r>
            <a:r>
              <a:rPr baseline="-25000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with c</a:t>
            </a:r>
            <a:r>
              <a:rPr baseline="-25000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t-1</a:t>
            </a:r>
            <a:endParaRPr baseline="-25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1" name="Google Shape;178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025" y="3379775"/>
            <a:ext cx="2310650" cy="8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20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7" name="Google Shape;178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013" y="1758875"/>
            <a:ext cx="2383131" cy="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20"/>
          <p:cNvSpPr txBox="1"/>
          <p:nvPr/>
        </p:nvSpPr>
        <p:spPr>
          <a:xfrm>
            <a:off x="3237225" y="3022825"/>
            <a:ext cx="2415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Forget gate output...between 0 and 1</a:t>
            </a:r>
            <a:endParaRPr baseline="-25000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9" name="Google Shape;1789;p120"/>
          <p:cNvCxnSpPr/>
          <p:nvPr/>
        </p:nvCxnSpPr>
        <p:spPr>
          <a:xfrm flipH="1" rot="10800000">
            <a:off x="4444875" y="2490625"/>
            <a:ext cx="3174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0" name="Google Shape;1790;p120"/>
          <p:cNvSpPr txBox="1"/>
          <p:nvPr/>
        </p:nvSpPr>
        <p:spPr>
          <a:xfrm>
            <a:off x="5980425" y="2946625"/>
            <a:ext cx="2415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Additional gradient...can be any value... different at different time step . . .</a:t>
            </a:r>
            <a:endParaRPr baseline="-25000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1" name="Google Shape;1791;p120"/>
          <p:cNvCxnSpPr>
            <a:stCxn id="1790" idx="0"/>
          </p:cNvCxnSpPr>
          <p:nvPr/>
        </p:nvCxnSpPr>
        <p:spPr>
          <a:xfrm rot="10800000">
            <a:off x="6200775" y="2378125"/>
            <a:ext cx="9873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2" name="Google Shape;1792;p120"/>
          <p:cNvSpPr txBox="1"/>
          <p:nvPr/>
        </p:nvSpPr>
        <p:spPr>
          <a:xfrm>
            <a:off x="3634600" y="3940050"/>
            <a:ext cx="3572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Together, these gradient terms allow LSTM to reduce vanishing gradient problem.</a:t>
            </a:r>
            <a:endParaRPr baseline="-250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21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21"/>
          <p:cNvSpPr txBox="1"/>
          <p:nvPr/>
        </p:nvSpPr>
        <p:spPr>
          <a:xfrm>
            <a:off x="2753025" y="3552225"/>
            <a:ext cx="5191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Each of these values can be less than 1 or more than 1 ...reducing chance of vanishing gradient</a:t>
            </a:r>
            <a:endParaRPr baseline="-25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9" name="Google Shape;179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025" y="2018725"/>
            <a:ext cx="5490275" cy="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100" y="2018725"/>
            <a:ext cx="765631" cy="7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21"/>
          <p:cNvSpPr/>
          <p:nvPr/>
        </p:nvSpPr>
        <p:spPr>
          <a:xfrm>
            <a:off x="5437275" y="1840400"/>
            <a:ext cx="2145600" cy="107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2" name="Google Shape;1802;p121"/>
          <p:cNvCxnSpPr>
            <a:stCxn id="1798" idx="0"/>
          </p:cNvCxnSpPr>
          <p:nvPr/>
        </p:nvCxnSpPr>
        <p:spPr>
          <a:xfrm flipH="1" rot="10800000">
            <a:off x="5348775" y="2957625"/>
            <a:ext cx="908400" cy="5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3" name="Google Shape;1803;p121"/>
          <p:cNvSpPr txBox="1"/>
          <p:nvPr/>
        </p:nvSpPr>
        <p:spPr>
          <a:xfrm>
            <a:off x="2877700" y="702025"/>
            <a:ext cx="4629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Gradient in LSTM</a:t>
            </a:r>
            <a:endParaRPr sz="16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50" y="489475"/>
            <a:ext cx="4084300" cy="416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22"/>
          <p:cNvSpPr/>
          <p:nvPr/>
        </p:nvSpPr>
        <p:spPr>
          <a:xfrm>
            <a:off x="-3575" y="16075"/>
            <a:ext cx="1518900" cy="512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2"/>
          <p:cNvSpPr txBox="1"/>
          <p:nvPr/>
        </p:nvSpPr>
        <p:spPr>
          <a:xfrm>
            <a:off x="2361300" y="3530625"/>
            <a:ext cx="61209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Multiplication of W lot of times creates vanishing gradient or exploding gradient.</a:t>
            </a:r>
            <a:endParaRPr baseline="-25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0" name="Google Shape;181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900" y="2248350"/>
            <a:ext cx="5863960" cy="6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122"/>
          <p:cNvSpPr txBox="1"/>
          <p:nvPr/>
        </p:nvSpPr>
        <p:spPr>
          <a:xfrm>
            <a:off x="2877700" y="702025"/>
            <a:ext cx="4629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Compare with … </a:t>
            </a:r>
            <a:r>
              <a:rPr b="1" lang="en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Gradient in Simple RNN</a:t>
            </a:r>
            <a:endParaRPr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122"/>
          <p:cNvSpPr/>
          <p:nvPr/>
        </p:nvSpPr>
        <p:spPr>
          <a:xfrm>
            <a:off x="5308825" y="1976875"/>
            <a:ext cx="2145600" cy="1076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 txBox="1"/>
          <p:nvPr/>
        </p:nvSpPr>
        <p:spPr>
          <a:xfrm>
            <a:off x="5885025" y="1768800"/>
            <a:ext cx="32589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AA84F"/>
                </a:solidFill>
                <a:latin typeface="Georgia"/>
                <a:ea typeface="Georgia"/>
                <a:cs typeface="Georgia"/>
                <a:sym typeface="Georgia"/>
              </a:rPr>
              <a:t>Where all we can use RNNs?</a:t>
            </a:r>
            <a:endParaRPr sz="2400">
              <a:solidFill>
                <a:srgbClr val="6AA84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18" name="Google Shape;181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850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24"/>
          <p:cNvSpPr/>
          <p:nvPr/>
        </p:nvSpPr>
        <p:spPr>
          <a:xfrm>
            <a:off x="1268275" y="20734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4" name="Google Shape;1824;p124"/>
          <p:cNvSpPr/>
          <p:nvPr/>
        </p:nvSpPr>
        <p:spPr>
          <a:xfrm>
            <a:off x="1268275" y="31402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5" name="Google Shape;1825;p124"/>
          <p:cNvCxnSpPr>
            <a:stCxn id="1824" idx="0"/>
            <a:endCxn id="1823" idx="2"/>
          </p:cNvCxnSpPr>
          <p:nvPr/>
        </p:nvCxnSpPr>
        <p:spPr>
          <a:xfrm rot="10800000">
            <a:off x="1456975" y="27652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6" name="Google Shape;1826;p124"/>
          <p:cNvSpPr txBox="1"/>
          <p:nvPr/>
        </p:nvSpPr>
        <p:spPr>
          <a:xfrm>
            <a:off x="1184425" y="38320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7" name="Google Shape;1827;p124"/>
          <p:cNvSpPr txBox="1"/>
          <p:nvPr/>
        </p:nvSpPr>
        <p:spPr>
          <a:xfrm>
            <a:off x="1090525" y="4263725"/>
            <a:ext cx="3018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inputs, one output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24"/>
          <p:cNvSpPr/>
          <p:nvPr/>
        </p:nvSpPr>
        <p:spPr>
          <a:xfrm>
            <a:off x="2030275" y="20734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9" name="Google Shape;1829;p124"/>
          <p:cNvSpPr/>
          <p:nvPr/>
        </p:nvSpPr>
        <p:spPr>
          <a:xfrm>
            <a:off x="2792275" y="20734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0" name="Google Shape;1830;p124"/>
          <p:cNvSpPr/>
          <p:nvPr/>
        </p:nvSpPr>
        <p:spPr>
          <a:xfrm>
            <a:off x="3554275" y="20734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1" name="Google Shape;1831;p124"/>
          <p:cNvSpPr/>
          <p:nvPr/>
        </p:nvSpPr>
        <p:spPr>
          <a:xfrm>
            <a:off x="3554275" y="10066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2" name="Google Shape;1832;p124"/>
          <p:cNvCxnSpPr>
            <a:stCxn id="1830" idx="0"/>
            <a:endCxn id="1831" idx="2"/>
          </p:cNvCxnSpPr>
          <p:nvPr/>
        </p:nvCxnSpPr>
        <p:spPr>
          <a:xfrm rot="10800000">
            <a:off x="3742975" y="16984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3" name="Google Shape;1833;p124"/>
          <p:cNvSpPr txBox="1"/>
          <p:nvPr/>
        </p:nvSpPr>
        <p:spPr>
          <a:xfrm>
            <a:off x="3470425" y="6802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4" name="Google Shape;1834;p124"/>
          <p:cNvCxnSpPr>
            <a:stCxn id="1823" idx="3"/>
            <a:endCxn id="1828" idx="1"/>
          </p:cNvCxnSpPr>
          <p:nvPr/>
        </p:nvCxnSpPr>
        <p:spPr>
          <a:xfrm>
            <a:off x="1645675" y="24193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5" name="Google Shape;1835;p124"/>
          <p:cNvCxnSpPr>
            <a:stCxn id="1828" idx="3"/>
            <a:endCxn id="1829" idx="1"/>
          </p:cNvCxnSpPr>
          <p:nvPr/>
        </p:nvCxnSpPr>
        <p:spPr>
          <a:xfrm>
            <a:off x="2407675" y="24193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124"/>
          <p:cNvCxnSpPr>
            <a:stCxn id="1829" idx="3"/>
            <a:endCxn id="1830" idx="1"/>
          </p:cNvCxnSpPr>
          <p:nvPr/>
        </p:nvCxnSpPr>
        <p:spPr>
          <a:xfrm>
            <a:off x="3169675" y="24193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7" name="Google Shape;1837;p124"/>
          <p:cNvSpPr/>
          <p:nvPr/>
        </p:nvSpPr>
        <p:spPr>
          <a:xfrm>
            <a:off x="2030275" y="31402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8" name="Google Shape;1838;p124"/>
          <p:cNvCxnSpPr>
            <a:stCxn id="1837" idx="0"/>
          </p:cNvCxnSpPr>
          <p:nvPr/>
        </p:nvCxnSpPr>
        <p:spPr>
          <a:xfrm rot="10800000">
            <a:off x="2218975" y="27652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9" name="Google Shape;1839;p124"/>
          <p:cNvSpPr txBox="1"/>
          <p:nvPr/>
        </p:nvSpPr>
        <p:spPr>
          <a:xfrm>
            <a:off x="1946425" y="38320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0" name="Google Shape;1840;p124"/>
          <p:cNvSpPr/>
          <p:nvPr/>
        </p:nvSpPr>
        <p:spPr>
          <a:xfrm>
            <a:off x="2792275" y="31402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1" name="Google Shape;1841;p124"/>
          <p:cNvCxnSpPr>
            <a:stCxn id="1840" idx="0"/>
          </p:cNvCxnSpPr>
          <p:nvPr/>
        </p:nvCxnSpPr>
        <p:spPr>
          <a:xfrm rot="10800000">
            <a:off x="2980975" y="27652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2" name="Google Shape;1842;p124"/>
          <p:cNvSpPr txBox="1"/>
          <p:nvPr/>
        </p:nvSpPr>
        <p:spPr>
          <a:xfrm>
            <a:off x="2708425" y="38320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3" name="Google Shape;1843;p124"/>
          <p:cNvSpPr/>
          <p:nvPr/>
        </p:nvSpPr>
        <p:spPr>
          <a:xfrm>
            <a:off x="3554275" y="31402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4" name="Google Shape;1844;p124"/>
          <p:cNvCxnSpPr>
            <a:stCxn id="1843" idx="0"/>
          </p:cNvCxnSpPr>
          <p:nvPr/>
        </p:nvCxnSpPr>
        <p:spPr>
          <a:xfrm rot="10800000">
            <a:off x="3742975" y="27652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5" name="Google Shape;1845;p124"/>
          <p:cNvSpPr txBox="1"/>
          <p:nvPr/>
        </p:nvSpPr>
        <p:spPr>
          <a:xfrm>
            <a:off x="3470425" y="38320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6" name="Google Shape;184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600" y="598325"/>
            <a:ext cx="3061001" cy="220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24"/>
          <p:cNvSpPr txBox="1"/>
          <p:nvPr/>
        </p:nvSpPr>
        <p:spPr>
          <a:xfrm>
            <a:off x="5269575" y="3189375"/>
            <a:ext cx="30189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8" name="Google Shape;184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963" y="3534150"/>
            <a:ext cx="15762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25"/>
          <p:cNvSpPr/>
          <p:nvPr/>
        </p:nvSpPr>
        <p:spPr>
          <a:xfrm>
            <a:off x="16492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4" name="Google Shape;1854;p125"/>
          <p:cNvSpPr/>
          <p:nvPr/>
        </p:nvSpPr>
        <p:spPr>
          <a:xfrm>
            <a:off x="1649275" y="32926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25"/>
          <p:cNvSpPr/>
          <p:nvPr/>
        </p:nvSpPr>
        <p:spPr>
          <a:xfrm>
            <a:off x="16492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6" name="Google Shape;1856;p125"/>
          <p:cNvCxnSpPr>
            <a:stCxn id="1854" idx="0"/>
            <a:endCxn id="1853" idx="2"/>
          </p:cNvCxnSpPr>
          <p:nvPr/>
        </p:nvCxnSpPr>
        <p:spPr>
          <a:xfrm rot="10800000">
            <a:off x="1837975" y="29176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7" name="Google Shape;1857;p125"/>
          <p:cNvCxnSpPr>
            <a:stCxn id="1853" idx="0"/>
            <a:endCxn id="1855" idx="2"/>
          </p:cNvCxnSpPr>
          <p:nvPr/>
        </p:nvCxnSpPr>
        <p:spPr>
          <a:xfrm rot="10800000">
            <a:off x="18379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8" name="Google Shape;1858;p125"/>
          <p:cNvSpPr txBox="1"/>
          <p:nvPr/>
        </p:nvSpPr>
        <p:spPr>
          <a:xfrm>
            <a:off x="1565425" y="39844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9" name="Google Shape;1859;p125"/>
          <p:cNvSpPr txBox="1"/>
          <p:nvPr/>
        </p:nvSpPr>
        <p:spPr>
          <a:xfrm>
            <a:off x="15654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0" name="Google Shape;1860;p125"/>
          <p:cNvSpPr txBox="1"/>
          <p:nvPr/>
        </p:nvSpPr>
        <p:spPr>
          <a:xfrm>
            <a:off x="2599975" y="3542350"/>
            <a:ext cx="15846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One input, multiple outputs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125"/>
          <p:cNvSpPr/>
          <p:nvPr/>
        </p:nvSpPr>
        <p:spPr>
          <a:xfrm>
            <a:off x="24112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2" name="Google Shape;1862;p125"/>
          <p:cNvSpPr/>
          <p:nvPr/>
        </p:nvSpPr>
        <p:spPr>
          <a:xfrm>
            <a:off x="24112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3" name="Google Shape;1863;p125"/>
          <p:cNvCxnSpPr>
            <a:stCxn id="1861" idx="0"/>
            <a:endCxn id="1862" idx="2"/>
          </p:cNvCxnSpPr>
          <p:nvPr/>
        </p:nvCxnSpPr>
        <p:spPr>
          <a:xfrm rot="10800000">
            <a:off x="25999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4" name="Google Shape;1864;p125"/>
          <p:cNvSpPr txBox="1"/>
          <p:nvPr/>
        </p:nvSpPr>
        <p:spPr>
          <a:xfrm>
            <a:off x="23274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5" name="Google Shape;1865;p125"/>
          <p:cNvSpPr/>
          <p:nvPr/>
        </p:nvSpPr>
        <p:spPr>
          <a:xfrm>
            <a:off x="31732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6" name="Google Shape;1866;p125"/>
          <p:cNvSpPr/>
          <p:nvPr/>
        </p:nvSpPr>
        <p:spPr>
          <a:xfrm>
            <a:off x="31732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25"/>
          <p:cNvCxnSpPr>
            <a:stCxn id="1865" idx="0"/>
            <a:endCxn id="1866" idx="2"/>
          </p:cNvCxnSpPr>
          <p:nvPr/>
        </p:nvCxnSpPr>
        <p:spPr>
          <a:xfrm rot="10800000">
            <a:off x="33619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8" name="Google Shape;1868;p125"/>
          <p:cNvSpPr txBox="1"/>
          <p:nvPr/>
        </p:nvSpPr>
        <p:spPr>
          <a:xfrm>
            <a:off x="30894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9" name="Google Shape;1869;p125"/>
          <p:cNvSpPr/>
          <p:nvPr/>
        </p:nvSpPr>
        <p:spPr>
          <a:xfrm>
            <a:off x="39352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0" name="Google Shape;1870;p125"/>
          <p:cNvSpPr/>
          <p:nvPr/>
        </p:nvSpPr>
        <p:spPr>
          <a:xfrm>
            <a:off x="39352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1" name="Google Shape;1871;p125"/>
          <p:cNvCxnSpPr>
            <a:stCxn id="1869" idx="0"/>
            <a:endCxn id="1870" idx="2"/>
          </p:cNvCxnSpPr>
          <p:nvPr/>
        </p:nvCxnSpPr>
        <p:spPr>
          <a:xfrm rot="10800000">
            <a:off x="41239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2" name="Google Shape;1872;p125"/>
          <p:cNvSpPr txBox="1"/>
          <p:nvPr/>
        </p:nvSpPr>
        <p:spPr>
          <a:xfrm>
            <a:off x="38514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3" name="Google Shape;1873;p125"/>
          <p:cNvCxnSpPr>
            <a:stCxn id="1853" idx="3"/>
            <a:endCxn id="1861" idx="1"/>
          </p:cNvCxnSpPr>
          <p:nvPr/>
        </p:nvCxnSpPr>
        <p:spPr>
          <a:xfrm>
            <a:off x="20266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125"/>
          <p:cNvCxnSpPr>
            <a:stCxn id="1861" idx="3"/>
            <a:endCxn id="1865" idx="1"/>
          </p:cNvCxnSpPr>
          <p:nvPr/>
        </p:nvCxnSpPr>
        <p:spPr>
          <a:xfrm>
            <a:off x="27886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5" name="Google Shape;1875;p125"/>
          <p:cNvCxnSpPr>
            <a:stCxn id="1865" idx="3"/>
            <a:endCxn id="1869" idx="1"/>
          </p:cNvCxnSpPr>
          <p:nvPr/>
        </p:nvCxnSpPr>
        <p:spPr>
          <a:xfrm>
            <a:off x="35506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76" name="Google Shape;18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275" y="1481800"/>
            <a:ext cx="2726349" cy="18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25"/>
          <p:cNvSpPr txBox="1"/>
          <p:nvPr/>
        </p:nvSpPr>
        <p:spPr>
          <a:xfrm>
            <a:off x="5459250" y="3673650"/>
            <a:ext cx="2726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Elephants taking bath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8" name="Google Shape;1878;p125"/>
          <p:cNvCxnSpPr>
            <a:stCxn id="1876" idx="2"/>
            <a:endCxn id="1877" idx="0"/>
          </p:cNvCxnSpPr>
          <p:nvPr/>
        </p:nvCxnSpPr>
        <p:spPr>
          <a:xfrm>
            <a:off x="6822449" y="3298649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9" name="Google Shape;1879;p125"/>
          <p:cNvSpPr txBox="1"/>
          <p:nvPr/>
        </p:nvSpPr>
        <p:spPr>
          <a:xfrm>
            <a:off x="5459250" y="1006650"/>
            <a:ext cx="2726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 Captioning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126"/>
          <p:cNvSpPr/>
          <p:nvPr/>
        </p:nvSpPr>
        <p:spPr>
          <a:xfrm>
            <a:off x="1039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126"/>
          <p:cNvSpPr/>
          <p:nvPr/>
        </p:nvSpPr>
        <p:spPr>
          <a:xfrm>
            <a:off x="1039675" y="32926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6" name="Google Shape;1886;p126"/>
          <p:cNvCxnSpPr>
            <a:stCxn id="1885" idx="0"/>
            <a:endCxn id="1884" idx="2"/>
          </p:cNvCxnSpPr>
          <p:nvPr/>
        </p:nvCxnSpPr>
        <p:spPr>
          <a:xfrm rot="10800000">
            <a:off x="1228375" y="29176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7" name="Google Shape;1887;p126"/>
          <p:cNvSpPr txBox="1"/>
          <p:nvPr/>
        </p:nvSpPr>
        <p:spPr>
          <a:xfrm>
            <a:off x="955825" y="39844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8" name="Google Shape;1888;p126"/>
          <p:cNvSpPr txBox="1"/>
          <p:nvPr/>
        </p:nvSpPr>
        <p:spPr>
          <a:xfrm>
            <a:off x="4465075" y="3408900"/>
            <a:ext cx="3018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Many inputs, Many outputs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e.g. Language Translation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126"/>
          <p:cNvSpPr/>
          <p:nvPr/>
        </p:nvSpPr>
        <p:spPr>
          <a:xfrm>
            <a:off x="1801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0" name="Google Shape;1890;p126"/>
          <p:cNvSpPr/>
          <p:nvPr/>
        </p:nvSpPr>
        <p:spPr>
          <a:xfrm>
            <a:off x="2563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1" name="Google Shape;1891;p126"/>
          <p:cNvSpPr/>
          <p:nvPr/>
        </p:nvSpPr>
        <p:spPr>
          <a:xfrm>
            <a:off x="3325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2" name="Google Shape;1892;p126"/>
          <p:cNvSpPr/>
          <p:nvPr/>
        </p:nvSpPr>
        <p:spPr>
          <a:xfrm>
            <a:off x="33256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3" name="Google Shape;1893;p126"/>
          <p:cNvCxnSpPr>
            <a:stCxn id="1891" idx="0"/>
            <a:endCxn id="1892" idx="2"/>
          </p:cNvCxnSpPr>
          <p:nvPr/>
        </p:nvCxnSpPr>
        <p:spPr>
          <a:xfrm rot="10800000">
            <a:off x="35143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4" name="Google Shape;1894;p126"/>
          <p:cNvSpPr txBox="1"/>
          <p:nvPr/>
        </p:nvSpPr>
        <p:spPr>
          <a:xfrm>
            <a:off x="32418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5" name="Google Shape;1895;p126"/>
          <p:cNvCxnSpPr>
            <a:stCxn id="1884" idx="3"/>
            <a:endCxn id="1889" idx="1"/>
          </p:cNvCxnSpPr>
          <p:nvPr/>
        </p:nvCxnSpPr>
        <p:spPr>
          <a:xfrm>
            <a:off x="1417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6" name="Google Shape;1896;p126"/>
          <p:cNvCxnSpPr>
            <a:stCxn id="1889" idx="3"/>
            <a:endCxn id="1890" idx="1"/>
          </p:cNvCxnSpPr>
          <p:nvPr/>
        </p:nvCxnSpPr>
        <p:spPr>
          <a:xfrm>
            <a:off x="2179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126"/>
          <p:cNvCxnSpPr>
            <a:stCxn id="1890" idx="3"/>
            <a:endCxn id="1891" idx="1"/>
          </p:cNvCxnSpPr>
          <p:nvPr/>
        </p:nvCxnSpPr>
        <p:spPr>
          <a:xfrm>
            <a:off x="2941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8" name="Google Shape;1898;p126"/>
          <p:cNvSpPr/>
          <p:nvPr/>
        </p:nvSpPr>
        <p:spPr>
          <a:xfrm>
            <a:off x="1801675" y="32926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9" name="Google Shape;1899;p126"/>
          <p:cNvCxnSpPr>
            <a:stCxn id="1898" idx="0"/>
          </p:cNvCxnSpPr>
          <p:nvPr/>
        </p:nvCxnSpPr>
        <p:spPr>
          <a:xfrm rot="10800000">
            <a:off x="1990375" y="29176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0" name="Google Shape;1900;p126"/>
          <p:cNvSpPr txBox="1"/>
          <p:nvPr/>
        </p:nvSpPr>
        <p:spPr>
          <a:xfrm>
            <a:off x="1717825" y="39844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1" name="Google Shape;1901;p126"/>
          <p:cNvSpPr/>
          <p:nvPr/>
        </p:nvSpPr>
        <p:spPr>
          <a:xfrm>
            <a:off x="2563675" y="32926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2" name="Google Shape;1902;p126"/>
          <p:cNvCxnSpPr>
            <a:stCxn id="1901" idx="0"/>
          </p:cNvCxnSpPr>
          <p:nvPr/>
        </p:nvCxnSpPr>
        <p:spPr>
          <a:xfrm rot="10800000">
            <a:off x="2752375" y="29176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126"/>
          <p:cNvSpPr txBox="1"/>
          <p:nvPr/>
        </p:nvSpPr>
        <p:spPr>
          <a:xfrm>
            <a:off x="2479825" y="39844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4" name="Google Shape;1904;p126"/>
          <p:cNvSpPr/>
          <p:nvPr/>
        </p:nvSpPr>
        <p:spPr>
          <a:xfrm>
            <a:off x="3325675" y="3292650"/>
            <a:ext cx="377400" cy="6918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5" name="Google Shape;1905;p126"/>
          <p:cNvCxnSpPr>
            <a:stCxn id="1904" idx="0"/>
          </p:cNvCxnSpPr>
          <p:nvPr/>
        </p:nvCxnSpPr>
        <p:spPr>
          <a:xfrm rot="10800000">
            <a:off x="3514375" y="29176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6" name="Google Shape;1906;p126"/>
          <p:cNvSpPr txBox="1"/>
          <p:nvPr/>
        </p:nvSpPr>
        <p:spPr>
          <a:xfrm>
            <a:off x="3241825" y="3984450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Input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7" name="Google Shape;1907;p126"/>
          <p:cNvSpPr/>
          <p:nvPr/>
        </p:nvSpPr>
        <p:spPr>
          <a:xfrm>
            <a:off x="4087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8" name="Google Shape;1908;p126"/>
          <p:cNvSpPr/>
          <p:nvPr/>
        </p:nvSpPr>
        <p:spPr>
          <a:xfrm>
            <a:off x="40876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9" name="Google Shape;1909;p126"/>
          <p:cNvCxnSpPr>
            <a:stCxn id="1907" idx="0"/>
            <a:endCxn id="1908" idx="2"/>
          </p:cNvCxnSpPr>
          <p:nvPr/>
        </p:nvCxnSpPr>
        <p:spPr>
          <a:xfrm rot="10800000">
            <a:off x="42763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0" name="Google Shape;1910;p126"/>
          <p:cNvSpPr txBox="1"/>
          <p:nvPr/>
        </p:nvSpPr>
        <p:spPr>
          <a:xfrm>
            <a:off x="40038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1" name="Google Shape;1911;p126"/>
          <p:cNvCxnSpPr>
            <a:endCxn id="1907" idx="1"/>
          </p:cNvCxnSpPr>
          <p:nvPr/>
        </p:nvCxnSpPr>
        <p:spPr>
          <a:xfrm>
            <a:off x="3703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2" name="Google Shape;1912;p126"/>
          <p:cNvSpPr/>
          <p:nvPr/>
        </p:nvSpPr>
        <p:spPr>
          <a:xfrm>
            <a:off x="4849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3" name="Google Shape;1913;p126"/>
          <p:cNvSpPr/>
          <p:nvPr/>
        </p:nvSpPr>
        <p:spPr>
          <a:xfrm>
            <a:off x="48496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4" name="Google Shape;1914;p126"/>
          <p:cNvCxnSpPr>
            <a:stCxn id="1912" idx="0"/>
            <a:endCxn id="1913" idx="2"/>
          </p:cNvCxnSpPr>
          <p:nvPr/>
        </p:nvCxnSpPr>
        <p:spPr>
          <a:xfrm rot="10800000">
            <a:off x="50383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5" name="Google Shape;1915;p126"/>
          <p:cNvSpPr txBox="1"/>
          <p:nvPr/>
        </p:nvSpPr>
        <p:spPr>
          <a:xfrm>
            <a:off x="47658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6" name="Google Shape;1916;p126"/>
          <p:cNvCxnSpPr>
            <a:endCxn id="1912" idx="1"/>
          </p:cNvCxnSpPr>
          <p:nvPr/>
        </p:nvCxnSpPr>
        <p:spPr>
          <a:xfrm>
            <a:off x="4465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7" name="Google Shape;1917;p126"/>
          <p:cNvSpPr/>
          <p:nvPr/>
        </p:nvSpPr>
        <p:spPr>
          <a:xfrm>
            <a:off x="5611675" y="2225850"/>
            <a:ext cx="377400" cy="691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126"/>
          <p:cNvSpPr/>
          <p:nvPr/>
        </p:nvSpPr>
        <p:spPr>
          <a:xfrm>
            <a:off x="5611675" y="1159050"/>
            <a:ext cx="377400" cy="6918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9" name="Google Shape;1919;p126"/>
          <p:cNvCxnSpPr>
            <a:stCxn id="1917" idx="0"/>
            <a:endCxn id="1918" idx="2"/>
          </p:cNvCxnSpPr>
          <p:nvPr/>
        </p:nvCxnSpPr>
        <p:spPr>
          <a:xfrm rot="10800000">
            <a:off x="5800375" y="1850850"/>
            <a:ext cx="0" cy="3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0" name="Google Shape;1920;p126"/>
          <p:cNvSpPr txBox="1"/>
          <p:nvPr/>
        </p:nvSpPr>
        <p:spPr>
          <a:xfrm>
            <a:off x="5527825" y="832625"/>
            <a:ext cx="545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1" name="Google Shape;1921;p126"/>
          <p:cNvCxnSpPr>
            <a:endCxn id="1917" idx="1"/>
          </p:cNvCxnSpPr>
          <p:nvPr/>
        </p:nvCxnSpPr>
        <p:spPr>
          <a:xfrm>
            <a:off x="5227075" y="2571750"/>
            <a:ext cx="3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27"/>
          <p:cNvSpPr txBox="1"/>
          <p:nvPr/>
        </p:nvSpPr>
        <p:spPr>
          <a:xfrm>
            <a:off x="2238900" y="2097075"/>
            <a:ext cx="69051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LSTM for Sentiment Analysis</a:t>
            </a:r>
            <a:endParaRPr sz="2400">
              <a:solidFill>
                <a:srgbClr val="741B4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Movie reviews</a:t>
            </a:r>
            <a:endParaRPr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127"/>
          <p:cNvSpPr/>
          <p:nvPr/>
        </p:nvSpPr>
        <p:spPr>
          <a:xfrm>
            <a:off x="0" y="0"/>
            <a:ext cx="2238900" cy="51435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28"/>
          <p:cNvSpPr/>
          <p:nvPr/>
        </p:nvSpPr>
        <p:spPr>
          <a:xfrm>
            <a:off x="1866550" y="1977000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3" name="Google Shape;1933;p128"/>
          <p:cNvSpPr/>
          <p:nvPr/>
        </p:nvSpPr>
        <p:spPr>
          <a:xfrm>
            <a:off x="3673625" y="1501950"/>
            <a:ext cx="692400" cy="628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(t =0)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4" name="Google Shape;1934;p128"/>
          <p:cNvSpPr txBox="1"/>
          <p:nvPr/>
        </p:nvSpPr>
        <p:spPr>
          <a:xfrm>
            <a:off x="4366025" y="4150625"/>
            <a:ext cx="35157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RNN for Sentiment Analysis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5" name="Google Shape;1935;p128"/>
          <p:cNvSpPr txBox="1"/>
          <p:nvPr/>
        </p:nvSpPr>
        <p:spPr>
          <a:xfrm>
            <a:off x="709250" y="2020800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1936" name="Google Shape;1936;p128"/>
          <p:cNvCxnSpPr>
            <a:stCxn id="1935" idx="3"/>
            <a:endCxn id="1932" idx="1"/>
          </p:cNvCxnSpPr>
          <p:nvPr/>
        </p:nvCxnSpPr>
        <p:spPr>
          <a:xfrm>
            <a:off x="1401650" y="2190750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7" name="Google Shape;1937;p128"/>
          <p:cNvSpPr/>
          <p:nvPr/>
        </p:nvSpPr>
        <p:spPr>
          <a:xfrm>
            <a:off x="1866550" y="2586600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8" name="Google Shape;1938;p128"/>
          <p:cNvSpPr txBox="1"/>
          <p:nvPr/>
        </p:nvSpPr>
        <p:spPr>
          <a:xfrm>
            <a:off x="709250" y="2630400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</a:t>
            </a:r>
            <a:endParaRPr/>
          </a:p>
        </p:txBody>
      </p:sp>
      <p:cxnSp>
        <p:nvCxnSpPr>
          <p:cNvPr id="1939" name="Google Shape;1939;p128"/>
          <p:cNvCxnSpPr>
            <a:stCxn id="1938" idx="3"/>
            <a:endCxn id="1937" idx="1"/>
          </p:cNvCxnSpPr>
          <p:nvPr/>
        </p:nvCxnSpPr>
        <p:spPr>
          <a:xfrm>
            <a:off x="1401650" y="2800350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0" name="Google Shape;1940;p128"/>
          <p:cNvSpPr/>
          <p:nvPr/>
        </p:nvSpPr>
        <p:spPr>
          <a:xfrm>
            <a:off x="1866550" y="3196200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1" name="Google Shape;1941;p128"/>
          <p:cNvSpPr txBox="1"/>
          <p:nvPr/>
        </p:nvSpPr>
        <p:spPr>
          <a:xfrm>
            <a:off x="453950" y="3240000"/>
            <a:ext cx="947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</a:t>
            </a:r>
            <a:endParaRPr/>
          </a:p>
        </p:txBody>
      </p:sp>
      <p:cxnSp>
        <p:nvCxnSpPr>
          <p:cNvPr id="1942" name="Google Shape;1942;p128"/>
          <p:cNvCxnSpPr>
            <a:stCxn id="1941" idx="3"/>
            <a:endCxn id="1940" idx="1"/>
          </p:cNvCxnSpPr>
          <p:nvPr/>
        </p:nvCxnSpPr>
        <p:spPr>
          <a:xfrm>
            <a:off x="1401650" y="3409950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3" name="Google Shape;1943;p128"/>
          <p:cNvSpPr/>
          <p:nvPr/>
        </p:nvSpPr>
        <p:spPr>
          <a:xfrm>
            <a:off x="1866550" y="3805800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4" name="Google Shape;1944;p128"/>
          <p:cNvSpPr txBox="1"/>
          <p:nvPr/>
        </p:nvSpPr>
        <p:spPr>
          <a:xfrm>
            <a:off x="709250" y="3849600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</a:t>
            </a:r>
            <a:endParaRPr/>
          </a:p>
        </p:txBody>
      </p:sp>
      <p:cxnSp>
        <p:nvCxnSpPr>
          <p:cNvPr id="1945" name="Google Shape;1945;p128"/>
          <p:cNvCxnSpPr>
            <a:stCxn id="1944" idx="3"/>
            <a:endCxn id="1943" idx="1"/>
          </p:cNvCxnSpPr>
          <p:nvPr/>
        </p:nvCxnSpPr>
        <p:spPr>
          <a:xfrm>
            <a:off x="1401650" y="4019550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6" name="Google Shape;1946;p128"/>
          <p:cNvSpPr txBox="1"/>
          <p:nvPr/>
        </p:nvSpPr>
        <p:spPr>
          <a:xfrm>
            <a:off x="7881729" y="680075"/>
            <a:ext cx="8871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Probability of Positive sentiment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7" name="Google Shape;1947;p128"/>
          <p:cNvSpPr/>
          <p:nvPr/>
        </p:nvSpPr>
        <p:spPr>
          <a:xfrm>
            <a:off x="2824450" y="2144300"/>
            <a:ext cx="1228000" cy="322150"/>
          </a:xfrm>
          <a:custGeom>
            <a:rect b="b" l="l" r="r" t="t"/>
            <a:pathLst>
              <a:path extrusionOk="0" h="12886" w="49120">
                <a:moveTo>
                  <a:pt x="0" y="1889"/>
                </a:moveTo>
                <a:cubicBezTo>
                  <a:pt x="4408" y="3715"/>
                  <a:pt x="18262" y="13162"/>
                  <a:pt x="26449" y="12847"/>
                </a:cubicBezTo>
                <a:cubicBezTo>
                  <a:pt x="34636" y="12532"/>
                  <a:pt x="45342" y="2141"/>
                  <a:pt x="491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48" name="Google Shape;1948;p128"/>
          <p:cNvSpPr/>
          <p:nvPr/>
        </p:nvSpPr>
        <p:spPr>
          <a:xfrm>
            <a:off x="4664225" y="1501950"/>
            <a:ext cx="692400" cy="628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 =1)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9" name="Google Shape;1949;p128"/>
          <p:cNvSpPr/>
          <p:nvPr/>
        </p:nvSpPr>
        <p:spPr>
          <a:xfrm>
            <a:off x="5654825" y="1501950"/>
            <a:ext cx="692400" cy="628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 =2)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0" name="Google Shape;1950;p128"/>
          <p:cNvSpPr/>
          <p:nvPr/>
        </p:nvSpPr>
        <p:spPr>
          <a:xfrm>
            <a:off x="6645425" y="1501950"/>
            <a:ext cx="692400" cy="628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RNN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(t =3)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1" name="Google Shape;1951;p128"/>
          <p:cNvCxnSpPr>
            <a:stCxn id="1933" idx="3"/>
            <a:endCxn id="1948" idx="1"/>
          </p:cNvCxnSpPr>
          <p:nvPr/>
        </p:nvCxnSpPr>
        <p:spPr>
          <a:xfrm>
            <a:off x="4366025" y="1816200"/>
            <a:ext cx="2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2" name="Google Shape;1952;p128"/>
          <p:cNvCxnSpPr>
            <a:stCxn id="1948" idx="3"/>
            <a:endCxn id="1949" idx="1"/>
          </p:cNvCxnSpPr>
          <p:nvPr/>
        </p:nvCxnSpPr>
        <p:spPr>
          <a:xfrm>
            <a:off x="5356625" y="1816200"/>
            <a:ext cx="2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3" name="Google Shape;1953;p128"/>
          <p:cNvCxnSpPr>
            <a:stCxn id="1949" idx="3"/>
            <a:endCxn id="1950" idx="1"/>
          </p:cNvCxnSpPr>
          <p:nvPr/>
        </p:nvCxnSpPr>
        <p:spPr>
          <a:xfrm>
            <a:off x="6347225" y="1816200"/>
            <a:ext cx="2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4" name="Google Shape;1954;p128"/>
          <p:cNvSpPr/>
          <p:nvPr/>
        </p:nvSpPr>
        <p:spPr>
          <a:xfrm>
            <a:off x="2805550" y="2153750"/>
            <a:ext cx="2241125" cy="670250"/>
          </a:xfrm>
          <a:custGeom>
            <a:rect b="b" l="l" r="r" t="t"/>
            <a:pathLst>
              <a:path extrusionOk="0" h="26810" w="89645">
                <a:moveTo>
                  <a:pt x="0" y="25694"/>
                </a:moveTo>
                <a:cubicBezTo>
                  <a:pt x="13225" y="25505"/>
                  <a:pt x="64424" y="28842"/>
                  <a:pt x="79349" y="24560"/>
                </a:cubicBezTo>
                <a:cubicBezTo>
                  <a:pt x="94274" y="20278"/>
                  <a:pt x="87851" y="4093"/>
                  <a:pt x="89551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55" name="Google Shape;1955;p128"/>
          <p:cNvSpPr/>
          <p:nvPr/>
        </p:nvSpPr>
        <p:spPr>
          <a:xfrm>
            <a:off x="2815000" y="2153750"/>
            <a:ext cx="3240075" cy="1297900"/>
          </a:xfrm>
          <a:custGeom>
            <a:rect b="b" l="l" r="r" t="t"/>
            <a:pathLst>
              <a:path extrusionOk="0" h="51916" w="129603">
                <a:moveTo>
                  <a:pt x="0" y="49876"/>
                </a:moveTo>
                <a:cubicBezTo>
                  <a:pt x="13099" y="49498"/>
                  <a:pt x="56993" y="55922"/>
                  <a:pt x="78593" y="47609"/>
                </a:cubicBezTo>
                <a:cubicBezTo>
                  <a:pt x="100194" y="39296"/>
                  <a:pt x="121101" y="7935"/>
                  <a:pt x="12960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56" name="Google Shape;1956;p128"/>
          <p:cNvSpPr/>
          <p:nvPr/>
        </p:nvSpPr>
        <p:spPr>
          <a:xfrm>
            <a:off x="2815000" y="2153750"/>
            <a:ext cx="4267350" cy="1870375"/>
          </a:xfrm>
          <a:custGeom>
            <a:rect b="b" l="l" r="r" t="t"/>
            <a:pathLst>
              <a:path extrusionOk="0" h="74815" w="170694">
                <a:moveTo>
                  <a:pt x="0" y="74815"/>
                </a:moveTo>
                <a:cubicBezTo>
                  <a:pt x="25694" y="70029"/>
                  <a:pt x="126202" y="58567"/>
                  <a:pt x="154163" y="46098"/>
                </a:cubicBezTo>
                <a:cubicBezTo>
                  <a:pt x="182124" y="33629"/>
                  <a:pt x="165499" y="7683"/>
                  <a:pt x="16776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957" name="Google Shape;1957;p128"/>
          <p:cNvSpPr/>
          <p:nvPr/>
        </p:nvSpPr>
        <p:spPr>
          <a:xfrm>
            <a:off x="6645425" y="636275"/>
            <a:ext cx="692400" cy="427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8" name="Google Shape;1958;p128"/>
          <p:cNvCxnSpPr>
            <a:stCxn id="1950" idx="0"/>
            <a:endCxn id="1957" idx="2"/>
          </p:cNvCxnSpPr>
          <p:nvPr/>
        </p:nvCxnSpPr>
        <p:spPr>
          <a:xfrm rot="10800000">
            <a:off x="6991625" y="1063650"/>
            <a:ext cx="0" cy="4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9" name="Google Shape;1959;p128"/>
          <p:cNvCxnSpPr>
            <a:stCxn id="1957" idx="3"/>
            <a:endCxn id="1946" idx="1"/>
          </p:cNvCxnSpPr>
          <p:nvPr/>
        </p:nvCxnSpPr>
        <p:spPr>
          <a:xfrm>
            <a:off x="7337825" y="850025"/>
            <a:ext cx="54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0" name="Google Shape;1960;p128"/>
          <p:cNvSpPr txBox="1"/>
          <p:nvPr/>
        </p:nvSpPr>
        <p:spPr>
          <a:xfrm rot="-5400000">
            <a:off x="-582700" y="2898438"/>
            <a:ext cx="193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Review Text - 4 words</a:t>
            </a:r>
            <a:endParaRPr baseline="-25000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29"/>
          <p:cNvSpPr txBox="1"/>
          <p:nvPr/>
        </p:nvSpPr>
        <p:spPr>
          <a:xfrm>
            <a:off x="1830300" y="2287050"/>
            <a:ext cx="548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Backup</a:t>
            </a:r>
            <a:endParaRPr b="1" sz="2400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30"/>
          <p:cNvSpPr txBox="1"/>
          <p:nvPr/>
        </p:nvSpPr>
        <p:spPr>
          <a:xfrm>
            <a:off x="853500" y="969000"/>
            <a:ext cx="7437000" cy="3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N-gram Language Models</a:t>
            </a:r>
            <a:endParaRPr b="1" sz="2400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is n-gram?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n-gram is a chunk on n-consecutive words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■"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grams : “the”, “rain”, “just”, “stopped”, “and”, “the”, “sky”, “is”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■"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grams : “the rain”, “rain just”, “just stopped”, “stopped and”, …,”sky is”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■"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grams : “the rain just”, “rain just stopped”,...,”the sky is”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Calibri"/>
              <a:buChar char="■"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4-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grams : “the rain just stopped”, “rain just stopped and”,..., “and the sky is”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31"/>
          <p:cNvSpPr txBox="1"/>
          <p:nvPr/>
        </p:nvSpPr>
        <p:spPr>
          <a:xfrm>
            <a:off x="853500" y="771525"/>
            <a:ext cx="7437000" cy="3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F9000"/>
                </a:solidFill>
                <a:latin typeface="Cambria"/>
                <a:ea typeface="Cambria"/>
                <a:cs typeface="Cambria"/>
                <a:sym typeface="Cambria"/>
              </a:rPr>
              <a:t>N-gram Language Models ...</a:t>
            </a:r>
            <a:endParaRPr b="1" sz="2400">
              <a:solidFill>
                <a:srgbClr val="BF9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does n-gram model work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Assume that next word is dependent on preceding n-1 words 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e.g Next word is dependent on last 3 words “the sky is”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From a large corpus, collect frequency metrics for n-1 grams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e.g How often “the sky is” appears in the corpus (simple count)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Collect frequency of n-grams which have first n-1 words same as previous step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e.g How often n-grams like  “the sky is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” or “the sky is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dark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” or “the sky is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” appear in the corpus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rabi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Divide different n-grams frequencies (step 1.3) with n-1 gram frequency (step 1.2) to get next word probability. </a:t>
            </a:r>
            <a:endParaRPr b="1"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 the corpuse, “the sky is” appears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100 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times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“the sky is blue”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47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times,  “the sky is dark”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33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times and “the sky is clear” appears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times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arabi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Based on probability, the word will be 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in this case (47% probability)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545525" y="2012400"/>
            <a:ext cx="34692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Help us write better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Improved communication</a:t>
            </a:r>
            <a:endParaRPr i="1"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950" y="1271550"/>
            <a:ext cx="4824474" cy="252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32"/>
          <p:cNvSpPr txBox="1"/>
          <p:nvPr/>
        </p:nvSpPr>
        <p:spPr>
          <a:xfrm>
            <a:off x="44209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Potential issues with n-gram models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981" name="Google Shape;198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33"/>
          <p:cNvSpPr txBox="1"/>
          <p:nvPr/>
        </p:nvSpPr>
        <p:spPr>
          <a:xfrm>
            <a:off x="853500" y="1194025"/>
            <a:ext cx="7437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Issues with </a:t>
            </a: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N-gram Language Models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Need to store count of all possible n-grams </a:t>
            </a:r>
            <a:r>
              <a:rPr i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i.e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model size is huge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Increasing ‘n’ can make model size very very big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Sparsity Problem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if “the sky is” never occured in corpus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Calibri"/>
              <a:buAutoNum type="romanLcPeriod"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We can then use ‘sky is’ as a potential solution in this case (called backoff)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AutoNum type="alphaLcPeriod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 problem becomes worse when we increase ‘n’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5178525" y="1938300"/>
            <a:ext cx="39654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Mobile phone keyboard</a:t>
            </a:r>
            <a:endParaRPr b="1"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Predict next word(s) as we type in...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50" y="1364239"/>
            <a:ext cx="4293375" cy="2415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4789875" y="2169000"/>
            <a:ext cx="32331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Convert Speech to Text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e.g Alexa, Siri, Google Home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50" y="329213"/>
            <a:ext cx="4485075" cy="4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3070050" y="3532950"/>
            <a:ext cx="30039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Search suggestions</a:t>
            </a:r>
            <a:endParaRPr sz="24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950" y="1096225"/>
            <a:ext cx="4802100" cy="24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2319000" y="3882825"/>
            <a:ext cx="450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399" y="1427650"/>
            <a:ext cx="4313225" cy="20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3114300" y="922575"/>
            <a:ext cx="276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Describe a picture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725" y="1779938"/>
            <a:ext cx="2038541" cy="1766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6" name="Google Shape;166;p29"/>
          <p:cNvSpPr/>
          <p:nvPr/>
        </p:nvSpPr>
        <p:spPr>
          <a:xfrm>
            <a:off x="2914200" y="3971738"/>
            <a:ext cx="3315600" cy="42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Tendulkar playing cricket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00" y="1623775"/>
            <a:ext cx="6895177" cy="129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47625">
              <a:srgbClr val="000000">
                <a:alpha val="50000"/>
              </a:srgbClr>
            </a:outerShdw>
          </a:effectLst>
        </p:spPr>
      </p:pic>
      <p:sp>
        <p:nvSpPr>
          <p:cNvPr id="172" name="Google Shape;172;p30"/>
          <p:cNvSpPr txBox="1"/>
          <p:nvPr/>
        </p:nvSpPr>
        <p:spPr>
          <a:xfrm>
            <a:off x="2776953" y="3480000"/>
            <a:ext cx="359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Language Translation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354588" y="2175150"/>
            <a:ext cx="2948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provide a response to Email?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401" y="519300"/>
            <a:ext cx="2516825" cy="42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6569075" y="3124875"/>
            <a:ext cx="22239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Suggested Answers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180" name="Google Shape;180;p31"/>
          <p:cNvCxnSpPr/>
          <p:nvPr/>
        </p:nvCxnSpPr>
        <p:spPr>
          <a:xfrm flipH="1">
            <a:off x="5873050" y="3550550"/>
            <a:ext cx="9072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098475" y="1074925"/>
            <a:ext cx="2252700" cy="1389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Understanding Sequential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592275" y="1074925"/>
            <a:ext cx="2252700" cy="138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Working with Sequential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098475" y="2679575"/>
            <a:ext cx="2252700" cy="1389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Long Short Term Memory (LSTM)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3644275" y="2679575"/>
            <a:ext cx="2252700" cy="138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with Time Series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6127675" y="107492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Understanding Recurrent Neural Network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127675" y="2679575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Modeling using RNN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/>
        </p:nvSpPr>
        <p:spPr>
          <a:xfrm>
            <a:off x="6495250" y="2050188"/>
            <a:ext cx="2343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Demand forecasting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much to build</a:t>
            </a:r>
            <a:endParaRPr i="1"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89125"/>
            <a:ext cx="5982624" cy="33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/>
        </p:nvSpPr>
        <p:spPr>
          <a:xfrm>
            <a:off x="4549550" y="1692825"/>
            <a:ext cx="3974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do we make Machines understand 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Sequential Data?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4549550" y="3407575"/>
            <a:ext cx="39741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Let’s take an example</a:t>
            </a:r>
            <a:endParaRPr b="1"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/>
        </p:nvSpPr>
        <p:spPr>
          <a:xfrm>
            <a:off x="2514600" y="1341700"/>
            <a:ext cx="41148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The rain just stopped and t</a:t>
            </a:r>
            <a:r>
              <a:rPr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he sky is</a:t>
            </a:r>
            <a:endParaRPr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 u="sng">
                <a:latin typeface="Architects Daughter"/>
                <a:ea typeface="Architects Daughter"/>
                <a:cs typeface="Architects Daughter"/>
                <a:sym typeface="Architects Daughter"/>
              </a:rPr>
              <a:t>  ?  </a:t>
            </a:r>
            <a:r>
              <a:rPr lang="en" sz="3600" u="sng">
                <a:solidFill>
                  <a:srgbClr val="FFFF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.</a:t>
            </a:r>
            <a:r>
              <a:rPr lang="en" sz="3600">
                <a:latin typeface="Architects Daughter"/>
                <a:ea typeface="Architects Daughter"/>
                <a:cs typeface="Architects Daughter"/>
                <a:sym typeface="Architects Daughter"/>
              </a:rPr>
              <a:t>   </a:t>
            </a:r>
            <a:r>
              <a:rPr lang="en" sz="3600" u="sng"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6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944094" y="40140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How do we help machine predict the next word?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2514600" y="1901250"/>
            <a:ext cx="41148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Task of predicting the next word </a:t>
            </a:r>
            <a:endParaRPr sz="3000"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chitects Daughter"/>
                <a:ea typeface="Architects Daughter"/>
                <a:cs typeface="Architects Daughter"/>
                <a:sym typeface="Architects Daughter"/>
              </a:rPr>
              <a:t>(given earlier words)</a:t>
            </a:r>
            <a:r>
              <a:rPr lang="en" sz="3600">
                <a:latin typeface="Architects Daughter"/>
                <a:ea typeface="Architects Daughter"/>
                <a:cs typeface="Architects Daughter"/>
                <a:sym typeface="Architects Daughter"/>
              </a:rPr>
              <a:t>  </a:t>
            </a:r>
            <a:r>
              <a:rPr lang="en" sz="3600" u="sng"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6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944094" y="12585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Language Modeling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/>
        </p:nvSpPr>
        <p:spPr>
          <a:xfrm>
            <a:off x="944106" y="41802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Language Model at Work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175" y="843925"/>
            <a:ext cx="4421649" cy="31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4420900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to build a Language Model?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/>
          <p:nvPr/>
        </p:nvSpPr>
        <p:spPr>
          <a:xfrm>
            <a:off x="1067350" y="1954525"/>
            <a:ext cx="16896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Input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‘The rain stopped and the sky is’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3559300" y="1651825"/>
            <a:ext cx="24381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 forward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6689950" y="1954525"/>
            <a:ext cx="15534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Clear?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5" name="Google Shape;225;p38"/>
          <p:cNvCxnSpPr>
            <a:stCxn id="222" idx="3"/>
            <a:endCxn id="223" idx="1"/>
          </p:cNvCxnSpPr>
          <p:nvPr/>
        </p:nvCxnSpPr>
        <p:spPr>
          <a:xfrm>
            <a:off x="2756950" y="2383975"/>
            <a:ext cx="80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8"/>
          <p:cNvCxnSpPr>
            <a:stCxn id="223" idx="3"/>
            <a:endCxn id="224" idx="1"/>
          </p:cNvCxnSpPr>
          <p:nvPr/>
        </p:nvCxnSpPr>
        <p:spPr>
          <a:xfrm>
            <a:off x="5997400" y="2383975"/>
            <a:ext cx="69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8"/>
          <p:cNvSpPr txBox="1"/>
          <p:nvPr/>
        </p:nvSpPr>
        <p:spPr>
          <a:xfrm>
            <a:off x="944106" y="38821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Feed forward (Dense)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944106" y="43393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Do we need to do anything here?</a:t>
            </a:r>
            <a:endParaRPr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305350" y="1954525"/>
            <a:ext cx="16896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Input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‘The rain stopped and the sky is’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9"/>
          <p:cNvSpPr/>
          <p:nvPr/>
        </p:nvSpPr>
        <p:spPr>
          <a:xfrm>
            <a:off x="5374750" y="1651825"/>
            <a:ext cx="1689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 forward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Neural Network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7528150" y="1954525"/>
            <a:ext cx="11643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Clear?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7064350" y="2383975"/>
            <a:ext cx="46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9"/>
          <p:cNvSpPr txBox="1"/>
          <p:nvPr/>
        </p:nvSpPr>
        <p:spPr>
          <a:xfrm>
            <a:off x="944106" y="40333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Feed forward (Dense)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2422750" y="1954525"/>
            <a:ext cx="1164300" cy="858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Tokenize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‘The’, ‘rain’, ‘stopped’, ‘and’, ‘the’ ‘sky’, ‘is’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9" name="Google Shape;239;p39"/>
          <p:cNvCxnSpPr>
            <a:stCxn id="233" idx="3"/>
            <a:endCxn id="238" idx="1"/>
          </p:cNvCxnSpPr>
          <p:nvPr/>
        </p:nvCxnSpPr>
        <p:spPr>
          <a:xfrm>
            <a:off x="1994950" y="2383975"/>
            <a:ext cx="42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9"/>
          <p:cNvSpPr/>
          <p:nvPr/>
        </p:nvSpPr>
        <p:spPr>
          <a:xfrm>
            <a:off x="3870550" y="1954525"/>
            <a:ext cx="1164300" cy="858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Vectorize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(Convert words to Numbers)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1" name="Google Shape;241;p39"/>
          <p:cNvCxnSpPr>
            <a:stCxn id="238" idx="3"/>
            <a:endCxn id="240" idx="1"/>
          </p:cNvCxnSpPr>
          <p:nvPr/>
        </p:nvCxnSpPr>
        <p:spPr>
          <a:xfrm>
            <a:off x="3587050" y="2383975"/>
            <a:ext cx="2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9"/>
          <p:cNvCxnSpPr>
            <a:stCxn id="240" idx="3"/>
            <a:endCxn id="234" idx="1"/>
          </p:cNvCxnSpPr>
          <p:nvPr/>
        </p:nvCxnSpPr>
        <p:spPr>
          <a:xfrm>
            <a:off x="5034850" y="2383975"/>
            <a:ext cx="3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/>
        </p:nvSpPr>
        <p:spPr>
          <a:xfrm>
            <a:off x="2758300" y="785575"/>
            <a:ext cx="5622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approach are available for vectorization?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3088950" y="1864075"/>
            <a:ext cx="47538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Count Vectorizer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TF-IDF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One hot encoding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0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/>
        </p:nvSpPr>
        <p:spPr>
          <a:xfrm>
            <a:off x="2758300" y="785575"/>
            <a:ext cx="5622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approach will work with </a:t>
            </a:r>
            <a:r>
              <a:rPr b="1" lang="en" sz="1800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Sequential Data</a:t>
            </a: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3088950" y="1864075"/>
            <a:ext cx="31173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Count Vectorizer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TF-IDF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One hot encoding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Word2Vec</a:t>
            </a:r>
            <a:endParaRPr b="1" sz="18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1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4128025" y="1993125"/>
            <a:ext cx="528900" cy="595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/>
          <p:nvPr/>
        </p:nvSpPr>
        <p:spPr>
          <a:xfrm>
            <a:off x="3750175" y="2374125"/>
            <a:ext cx="449700" cy="595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3088950" y="4090250"/>
            <a:ext cx="5292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Word2Vec is most popular approach for vectorization of sequential data</a:t>
            </a:r>
            <a:endParaRPr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931050" y="1877250"/>
            <a:ext cx="2252700" cy="1389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Sequence to Sequence Models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424850" y="1877250"/>
            <a:ext cx="2252700" cy="138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Attention Mechanism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960250" y="1877250"/>
            <a:ext cx="2252700" cy="138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Gated Recurrent Unit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/>
          <p:nvPr/>
        </p:nvSpPr>
        <p:spPr>
          <a:xfrm>
            <a:off x="1818600" y="671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47965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(Dense)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2"/>
          <p:cNvSpPr/>
          <p:nvPr/>
        </p:nvSpPr>
        <p:spPr>
          <a:xfrm>
            <a:off x="7311100" y="1645525"/>
            <a:ext cx="540600" cy="14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Output Layer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4652900" y="3852875"/>
            <a:ext cx="3515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Feed forward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With Word2Vec embeddings</a:t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661300" y="715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269" name="Google Shape;269;p42"/>
          <p:cNvCxnSpPr>
            <a:stCxn id="268" idx="3"/>
            <a:endCxn id="264" idx="1"/>
          </p:cNvCxnSpPr>
          <p:nvPr/>
        </p:nvCxnSpPr>
        <p:spPr>
          <a:xfrm>
            <a:off x="1353700" y="885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2"/>
          <p:cNvSpPr/>
          <p:nvPr/>
        </p:nvSpPr>
        <p:spPr>
          <a:xfrm>
            <a:off x="1818600" y="1281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2"/>
          <p:cNvSpPr txBox="1"/>
          <p:nvPr/>
        </p:nvSpPr>
        <p:spPr>
          <a:xfrm>
            <a:off x="661300" y="1324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</a:t>
            </a:r>
            <a:endParaRPr/>
          </a:p>
        </p:txBody>
      </p:sp>
      <p:cxnSp>
        <p:nvCxnSpPr>
          <p:cNvPr id="272" name="Google Shape;272;p42"/>
          <p:cNvCxnSpPr>
            <a:stCxn id="271" idx="3"/>
            <a:endCxn id="270" idx="1"/>
          </p:cNvCxnSpPr>
          <p:nvPr/>
        </p:nvCxnSpPr>
        <p:spPr>
          <a:xfrm>
            <a:off x="1353700" y="1494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2"/>
          <p:cNvSpPr/>
          <p:nvPr/>
        </p:nvSpPr>
        <p:spPr>
          <a:xfrm>
            <a:off x="1818600" y="18907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06000" y="1934525"/>
            <a:ext cx="947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stopped</a:t>
            </a:r>
            <a:endParaRPr/>
          </a:p>
        </p:txBody>
      </p:sp>
      <p:cxnSp>
        <p:nvCxnSpPr>
          <p:cNvPr id="275" name="Google Shape;275;p42"/>
          <p:cNvCxnSpPr>
            <a:stCxn id="274" idx="3"/>
            <a:endCxn id="273" idx="1"/>
          </p:cNvCxnSpPr>
          <p:nvPr/>
        </p:nvCxnSpPr>
        <p:spPr>
          <a:xfrm>
            <a:off x="1353700" y="21044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2"/>
          <p:cNvSpPr/>
          <p:nvPr/>
        </p:nvSpPr>
        <p:spPr>
          <a:xfrm>
            <a:off x="1818600" y="25003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661300" y="25441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cxnSp>
        <p:nvCxnSpPr>
          <p:cNvPr id="278" name="Google Shape;278;p42"/>
          <p:cNvCxnSpPr>
            <a:stCxn id="277" idx="3"/>
            <a:endCxn id="276" idx="1"/>
          </p:cNvCxnSpPr>
          <p:nvPr/>
        </p:nvCxnSpPr>
        <p:spPr>
          <a:xfrm>
            <a:off x="1353700" y="27140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2"/>
          <p:cNvSpPr/>
          <p:nvPr/>
        </p:nvSpPr>
        <p:spPr>
          <a:xfrm>
            <a:off x="1818600" y="31099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661300" y="31537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</a:t>
            </a:r>
            <a:endParaRPr/>
          </a:p>
        </p:txBody>
      </p:sp>
      <p:cxnSp>
        <p:nvCxnSpPr>
          <p:cNvPr id="281" name="Google Shape;281;p42"/>
          <p:cNvCxnSpPr>
            <a:stCxn id="280" idx="3"/>
            <a:endCxn id="279" idx="1"/>
          </p:cNvCxnSpPr>
          <p:nvPr/>
        </p:nvCxnSpPr>
        <p:spPr>
          <a:xfrm>
            <a:off x="1353700" y="33236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2"/>
          <p:cNvSpPr/>
          <p:nvPr/>
        </p:nvSpPr>
        <p:spPr>
          <a:xfrm>
            <a:off x="1818600" y="3719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661300" y="3763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cxnSp>
        <p:nvCxnSpPr>
          <p:cNvPr id="284" name="Google Shape;284;p42"/>
          <p:cNvCxnSpPr>
            <a:stCxn id="283" idx="3"/>
            <a:endCxn id="282" idx="1"/>
          </p:cNvCxnSpPr>
          <p:nvPr/>
        </p:nvCxnSpPr>
        <p:spPr>
          <a:xfrm>
            <a:off x="1353700" y="3933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42"/>
          <p:cNvSpPr/>
          <p:nvPr/>
        </p:nvSpPr>
        <p:spPr>
          <a:xfrm>
            <a:off x="1818600" y="4329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661300" y="4372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</a:t>
            </a:r>
            <a:endParaRPr/>
          </a:p>
        </p:txBody>
      </p:sp>
      <p:cxnSp>
        <p:nvCxnSpPr>
          <p:cNvPr id="287" name="Google Shape;287;p42"/>
          <p:cNvCxnSpPr>
            <a:stCxn id="286" idx="3"/>
            <a:endCxn id="285" idx="1"/>
          </p:cNvCxnSpPr>
          <p:nvPr/>
        </p:nvCxnSpPr>
        <p:spPr>
          <a:xfrm>
            <a:off x="1353700" y="4542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2"/>
          <p:cNvSpPr/>
          <p:nvPr/>
        </p:nvSpPr>
        <p:spPr>
          <a:xfrm>
            <a:off x="3653500" y="1651825"/>
            <a:ext cx="656400" cy="146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Concat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9" name="Google Shape;289;p42"/>
          <p:cNvCxnSpPr>
            <a:stCxn id="285" idx="3"/>
            <a:endCxn id="288" idx="1"/>
          </p:cNvCxnSpPr>
          <p:nvPr/>
        </p:nvCxnSpPr>
        <p:spPr>
          <a:xfrm flipH="1" rot="10800000">
            <a:off x="2766300" y="2384075"/>
            <a:ext cx="887100" cy="21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2"/>
          <p:cNvCxnSpPr>
            <a:stCxn id="282" idx="3"/>
            <a:endCxn id="288" idx="1"/>
          </p:cNvCxnSpPr>
          <p:nvPr/>
        </p:nvCxnSpPr>
        <p:spPr>
          <a:xfrm flipH="1" rot="10800000">
            <a:off x="2766300" y="2384075"/>
            <a:ext cx="887100" cy="15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2"/>
          <p:cNvCxnSpPr>
            <a:stCxn id="264" idx="3"/>
            <a:endCxn id="288" idx="1"/>
          </p:cNvCxnSpPr>
          <p:nvPr/>
        </p:nvCxnSpPr>
        <p:spPr>
          <a:xfrm>
            <a:off x="2766300" y="885275"/>
            <a:ext cx="887100" cy="14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42"/>
          <p:cNvCxnSpPr>
            <a:stCxn id="270" idx="3"/>
            <a:endCxn id="288" idx="1"/>
          </p:cNvCxnSpPr>
          <p:nvPr/>
        </p:nvCxnSpPr>
        <p:spPr>
          <a:xfrm>
            <a:off x="2766300" y="1494875"/>
            <a:ext cx="887100" cy="8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42"/>
          <p:cNvCxnSpPr>
            <a:stCxn id="273" idx="3"/>
            <a:endCxn id="288" idx="1"/>
          </p:cNvCxnSpPr>
          <p:nvPr/>
        </p:nvCxnSpPr>
        <p:spPr>
          <a:xfrm>
            <a:off x="2766300" y="2104475"/>
            <a:ext cx="887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2"/>
          <p:cNvCxnSpPr>
            <a:stCxn id="276" idx="3"/>
            <a:endCxn id="288" idx="1"/>
          </p:cNvCxnSpPr>
          <p:nvPr/>
        </p:nvCxnSpPr>
        <p:spPr>
          <a:xfrm flipH="1" rot="10800000">
            <a:off x="2766300" y="2384075"/>
            <a:ext cx="8871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2"/>
          <p:cNvCxnSpPr>
            <a:stCxn id="279" idx="3"/>
            <a:endCxn id="288" idx="1"/>
          </p:cNvCxnSpPr>
          <p:nvPr/>
        </p:nvCxnSpPr>
        <p:spPr>
          <a:xfrm flipH="1" rot="10800000">
            <a:off x="2766300" y="2384075"/>
            <a:ext cx="887100" cy="9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2"/>
          <p:cNvCxnSpPr>
            <a:stCxn id="288" idx="3"/>
            <a:endCxn id="265" idx="1"/>
          </p:cNvCxnSpPr>
          <p:nvPr/>
        </p:nvCxnSpPr>
        <p:spPr>
          <a:xfrm>
            <a:off x="4309900" y="23839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42"/>
          <p:cNvSpPr txBox="1"/>
          <p:nvPr/>
        </p:nvSpPr>
        <p:spPr>
          <a:xfrm>
            <a:off x="8060600" y="2207725"/>
            <a:ext cx="79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Clear?</a:t>
            </a:r>
            <a:endParaRPr/>
          </a:p>
        </p:txBody>
      </p:sp>
      <p:cxnSp>
        <p:nvCxnSpPr>
          <p:cNvPr id="298" name="Google Shape;298;p42"/>
          <p:cNvCxnSpPr>
            <a:stCxn id="266" idx="3"/>
            <a:endCxn id="297" idx="1"/>
          </p:cNvCxnSpPr>
          <p:nvPr/>
        </p:nvCxnSpPr>
        <p:spPr>
          <a:xfrm>
            <a:off x="7851700" y="2377675"/>
            <a:ext cx="2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2"/>
          <p:cNvSpPr txBox="1"/>
          <p:nvPr/>
        </p:nvSpPr>
        <p:spPr>
          <a:xfrm>
            <a:off x="1270825" y="160350"/>
            <a:ext cx="1860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Let’s take 50 as embedding size</a:t>
            </a:r>
            <a:endParaRPr b="1"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3017450" y="915000"/>
            <a:ext cx="8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50 numbers for every word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2"/>
          <p:cNvSpPr/>
          <p:nvPr/>
        </p:nvSpPr>
        <p:spPr>
          <a:xfrm>
            <a:off x="56347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42"/>
          <p:cNvCxnSpPr>
            <a:stCxn id="265" idx="3"/>
            <a:endCxn id="301" idx="1"/>
          </p:cNvCxnSpPr>
          <p:nvPr/>
        </p:nvCxnSpPr>
        <p:spPr>
          <a:xfrm>
            <a:off x="53371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42"/>
          <p:cNvSpPr/>
          <p:nvPr/>
        </p:nvSpPr>
        <p:spPr>
          <a:xfrm>
            <a:off x="64729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42"/>
          <p:cNvCxnSpPr>
            <a:stCxn id="301" idx="3"/>
            <a:endCxn id="303" idx="1"/>
          </p:cNvCxnSpPr>
          <p:nvPr/>
        </p:nvCxnSpPr>
        <p:spPr>
          <a:xfrm>
            <a:off x="61753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2"/>
          <p:cNvCxnSpPr>
            <a:stCxn id="303" idx="3"/>
            <a:endCxn id="266" idx="1"/>
          </p:cNvCxnSpPr>
          <p:nvPr/>
        </p:nvCxnSpPr>
        <p:spPr>
          <a:xfrm flipH="1" rot="10800000">
            <a:off x="7013500" y="2377675"/>
            <a:ext cx="29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42"/>
          <p:cNvSpPr txBox="1"/>
          <p:nvPr/>
        </p:nvSpPr>
        <p:spPr>
          <a:xfrm>
            <a:off x="4249450" y="2170225"/>
            <a:ext cx="607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50 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1818600" y="671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47965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(Dense)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200 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Neurons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7311100" y="1645525"/>
            <a:ext cx="540600" cy="14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Output Layer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3"/>
          <p:cNvSpPr txBox="1"/>
          <p:nvPr/>
        </p:nvSpPr>
        <p:spPr>
          <a:xfrm>
            <a:off x="4652900" y="3852875"/>
            <a:ext cx="3515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Feed forward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With Word2Vec embeddings</a:t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661300" y="715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316" name="Google Shape;316;p43"/>
          <p:cNvCxnSpPr>
            <a:stCxn id="315" idx="3"/>
            <a:endCxn id="311" idx="1"/>
          </p:cNvCxnSpPr>
          <p:nvPr/>
        </p:nvCxnSpPr>
        <p:spPr>
          <a:xfrm>
            <a:off x="1353700" y="885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43"/>
          <p:cNvSpPr/>
          <p:nvPr/>
        </p:nvSpPr>
        <p:spPr>
          <a:xfrm>
            <a:off x="1818600" y="1281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661300" y="1324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</a:t>
            </a:r>
            <a:endParaRPr/>
          </a:p>
        </p:txBody>
      </p:sp>
      <p:cxnSp>
        <p:nvCxnSpPr>
          <p:cNvPr id="319" name="Google Shape;319;p43"/>
          <p:cNvCxnSpPr>
            <a:stCxn id="318" idx="3"/>
            <a:endCxn id="317" idx="1"/>
          </p:cNvCxnSpPr>
          <p:nvPr/>
        </p:nvCxnSpPr>
        <p:spPr>
          <a:xfrm>
            <a:off x="1353700" y="1494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3"/>
          <p:cNvSpPr/>
          <p:nvPr/>
        </p:nvSpPr>
        <p:spPr>
          <a:xfrm>
            <a:off x="1818600" y="18907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406000" y="1934525"/>
            <a:ext cx="947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stopped</a:t>
            </a:r>
            <a:endParaRPr/>
          </a:p>
        </p:txBody>
      </p:sp>
      <p:cxnSp>
        <p:nvCxnSpPr>
          <p:cNvPr id="322" name="Google Shape;322;p43"/>
          <p:cNvCxnSpPr>
            <a:stCxn id="321" idx="3"/>
            <a:endCxn id="320" idx="1"/>
          </p:cNvCxnSpPr>
          <p:nvPr/>
        </p:nvCxnSpPr>
        <p:spPr>
          <a:xfrm>
            <a:off x="1353700" y="21044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3"/>
          <p:cNvSpPr/>
          <p:nvPr/>
        </p:nvSpPr>
        <p:spPr>
          <a:xfrm>
            <a:off x="1818600" y="25003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661300" y="25441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cxnSp>
        <p:nvCxnSpPr>
          <p:cNvPr id="325" name="Google Shape;325;p43"/>
          <p:cNvCxnSpPr>
            <a:stCxn id="324" idx="3"/>
            <a:endCxn id="323" idx="1"/>
          </p:cNvCxnSpPr>
          <p:nvPr/>
        </p:nvCxnSpPr>
        <p:spPr>
          <a:xfrm>
            <a:off x="1353700" y="27140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43"/>
          <p:cNvSpPr/>
          <p:nvPr/>
        </p:nvSpPr>
        <p:spPr>
          <a:xfrm>
            <a:off x="1818600" y="31099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661300" y="31537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328" name="Google Shape;328;p43"/>
          <p:cNvCxnSpPr>
            <a:stCxn id="327" idx="3"/>
            <a:endCxn id="326" idx="1"/>
          </p:cNvCxnSpPr>
          <p:nvPr/>
        </p:nvCxnSpPr>
        <p:spPr>
          <a:xfrm>
            <a:off x="1353700" y="33236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3"/>
          <p:cNvSpPr/>
          <p:nvPr/>
        </p:nvSpPr>
        <p:spPr>
          <a:xfrm>
            <a:off x="1818600" y="3719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661300" y="3763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cxnSp>
        <p:nvCxnSpPr>
          <p:cNvPr id="331" name="Google Shape;331;p43"/>
          <p:cNvCxnSpPr>
            <a:stCxn id="330" idx="3"/>
            <a:endCxn id="329" idx="1"/>
          </p:cNvCxnSpPr>
          <p:nvPr/>
        </p:nvCxnSpPr>
        <p:spPr>
          <a:xfrm>
            <a:off x="1353700" y="3933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/>
          <p:nvPr/>
        </p:nvSpPr>
        <p:spPr>
          <a:xfrm>
            <a:off x="1818600" y="4329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661300" y="4372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</p:txBody>
      </p:sp>
      <p:cxnSp>
        <p:nvCxnSpPr>
          <p:cNvPr id="334" name="Google Shape;334;p43"/>
          <p:cNvCxnSpPr>
            <a:stCxn id="333" idx="3"/>
            <a:endCxn id="332" idx="1"/>
          </p:cNvCxnSpPr>
          <p:nvPr/>
        </p:nvCxnSpPr>
        <p:spPr>
          <a:xfrm>
            <a:off x="1353700" y="4542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43"/>
          <p:cNvSpPr/>
          <p:nvPr/>
        </p:nvSpPr>
        <p:spPr>
          <a:xfrm>
            <a:off x="3653500" y="1651825"/>
            <a:ext cx="656400" cy="146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Concat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6" name="Google Shape;336;p43"/>
          <p:cNvCxnSpPr>
            <a:stCxn id="332" idx="3"/>
            <a:endCxn id="335" idx="1"/>
          </p:cNvCxnSpPr>
          <p:nvPr/>
        </p:nvCxnSpPr>
        <p:spPr>
          <a:xfrm flipH="1" rot="10800000">
            <a:off x="2766300" y="2384075"/>
            <a:ext cx="887100" cy="21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3"/>
          <p:cNvCxnSpPr>
            <a:stCxn id="329" idx="3"/>
            <a:endCxn id="335" idx="1"/>
          </p:cNvCxnSpPr>
          <p:nvPr/>
        </p:nvCxnSpPr>
        <p:spPr>
          <a:xfrm flipH="1" rot="10800000">
            <a:off x="2766300" y="2384075"/>
            <a:ext cx="887100" cy="15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43"/>
          <p:cNvCxnSpPr>
            <a:stCxn id="311" idx="3"/>
            <a:endCxn id="335" idx="1"/>
          </p:cNvCxnSpPr>
          <p:nvPr/>
        </p:nvCxnSpPr>
        <p:spPr>
          <a:xfrm>
            <a:off x="2766300" y="885275"/>
            <a:ext cx="887100" cy="14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43"/>
          <p:cNvCxnSpPr>
            <a:stCxn id="317" idx="3"/>
            <a:endCxn id="335" idx="1"/>
          </p:cNvCxnSpPr>
          <p:nvPr/>
        </p:nvCxnSpPr>
        <p:spPr>
          <a:xfrm>
            <a:off x="2766300" y="1494875"/>
            <a:ext cx="887100" cy="8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3"/>
          <p:cNvCxnSpPr>
            <a:stCxn id="320" idx="3"/>
            <a:endCxn id="335" idx="1"/>
          </p:cNvCxnSpPr>
          <p:nvPr/>
        </p:nvCxnSpPr>
        <p:spPr>
          <a:xfrm>
            <a:off x="2766300" y="2104475"/>
            <a:ext cx="887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3"/>
          <p:cNvCxnSpPr>
            <a:stCxn id="323" idx="3"/>
            <a:endCxn id="335" idx="1"/>
          </p:cNvCxnSpPr>
          <p:nvPr/>
        </p:nvCxnSpPr>
        <p:spPr>
          <a:xfrm flipH="1" rot="10800000">
            <a:off x="2766300" y="2384075"/>
            <a:ext cx="8871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43"/>
          <p:cNvCxnSpPr>
            <a:stCxn id="326" idx="3"/>
            <a:endCxn id="335" idx="1"/>
          </p:cNvCxnSpPr>
          <p:nvPr/>
        </p:nvCxnSpPr>
        <p:spPr>
          <a:xfrm flipH="1" rot="10800000">
            <a:off x="2766300" y="2384075"/>
            <a:ext cx="887100" cy="9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43"/>
          <p:cNvCxnSpPr>
            <a:stCxn id="335" idx="3"/>
            <a:endCxn id="312" idx="1"/>
          </p:cNvCxnSpPr>
          <p:nvPr/>
        </p:nvCxnSpPr>
        <p:spPr>
          <a:xfrm>
            <a:off x="4309900" y="23839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43"/>
          <p:cNvSpPr txBox="1"/>
          <p:nvPr/>
        </p:nvSpPr>
        <p:spPr>
          <a:xfrm>
            <a:off x="8060600" y="2207725"/>
            <a:ext cx="79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Clear?</a:t>
            </a:r>
            <a:endParaRPr/>
          </a:p>
        </p:txBody>
      </p:sp>
      <p:cxnSp>
        <p:nvCxnSpPr>
          <p:cNvPr id="345" name="Google Shape;345;p43"/>
          <p:cNvCxnSpPr>
            <a:stCxn id="313" idx="3"/>
            <a:endCxn id="344" idx="1"/>
          </p:cNvCxnSpPr>
          <p:nvPr/>
        </p:nvCxnSpPr>
        <p:spPr>
          <a:xfrm>
            <a:off x="7851700" y="2377675"/>
            <a:ext cx="2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3"/>
          <p:cNvSpPr txBox="1"/>
          <p:nvPr/>
        </p:nvSpPr>
        <p:spPr>
          <a:xfrm>
            <a:off x="1567650" y="150275"/>
            <a:ext cx="144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Let’s take 50 as embedding size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3017450" y="915000"/>
            <a:ext cx="8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 numbers for every word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56347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43"/>
          <p:cNvCxnSpPr>
            <a:stCxn id="312" idx="3"/>
            <a:endCxn id="348" idx="1"/>
          </p:cNvCxnSpPr>
          <p:nvPr/>
        </p:nvCxnSpPr>
        <p:spPr>
          <a:xfrm>
            <a:off x="53371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43"/>
          <p:cNvSpPr/>
          <p:nvPr/>
        </p:nvSpPr>
        <p:spPr>
          <a:xfrm>
            <a:off x="64729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1" name="Google Shape;351;p43"/>
          <p:cNvCxnSpPr>
            <a:stCxn id="348" idx="3"/>
            <a:endCxn id="350" idx="1"/>
          </p:cNvCxnSpPr>
          <p:nvPr/>
        </p:nvCxnSpPr>
        <p:spPr>
          <a:xfrm>
            <a:off x="61753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3"/>
          <p:cNvCxnSpPr>
            <a:stCxn id="350" idx="3"/>
            <a:endCxn id="313" idx="1"/>
          </p:cNvCxnSpPr>
          <p:nvPr/>
        </p:nvCxnSpPr>
        <p:spPr>
          <a:xfrm flipH="1" rot="10800000">
            <a:off x="7013500" y="2377675"/>
            <a:ext cx="29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3"/>
          <p:cNvSpPr txBox="1"/>
          <p:nvPr/>
        </p:nvSpPr>
        <p:spPr>
          <a:xfrm>
            <a:off x="4249450" y="2170225"/>
            <a:ext cx="607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350 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4617650" y="1067400"/>
            <a:ext cx="947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Number of weights?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4617650" y="3201000"/>
            <a:ext cx="947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350*200</a:t>
            </a:r>
            <a:endParaRPr b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/>
          <p:nvPr/>
        </p:nvSpPr>
        <p:spPr>
          <a:xfrm>
            <a:off x="1818600" y="671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4"/>
          <p:cNvSpPr/>
          <p:nvPr/>
        </p:nvSpPr>
        <p:spPr>
          <a:xfrm>
            <a:off x="47965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(Dense)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200 </a:t>
            </a:r>
            <a:r>
              <a:rPr b="1" lang="en" sz="700">
                <a:latin typeface="Roboto"/>
                <a:ea typeface="Roboto"/>
                <a:cs typeface="Roboto"/>
                <a:sym typeface="Roboto"/>
              </a:rPr>
              <a:t>Neurons</a:t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7311100" y="1645525"/>
            <a:ext cx="540600" cy="146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Output Layer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4652900" y="3852875"/>
            <a:ext cx="35157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Feed forward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With Word2Vec embeddings</a:t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661300" y="715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365" name="Google Shape;365;p44"/>
          <p:cNvCxnSpPr>
            <a:stCxn id="364" idx="3"/>
            <a:endCxn id="360" idx="1"/>
          </p:cNvCxnSpPr>
          <p:nvPr/>
        </p:nvCxnSpPr>
        <p:spPr>
          <a:xfrm>
            <a:off x="1353700" y="885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44"/>
          <p:cNvSpPr/>
          <p:nvPr/>
        </p:nvSpPr>
        <p:spPr>
          <a:xfrm>
            <a:off x="1818600" y="1281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661300" y="1324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</a:t>
            </a:r>
            <a:endParaRPr/>
          </a:p>
        </p:txBody>
      </p:sp>
      <p:cxnSp>
        <p:nvCxnSpPr>
          <p:cNvPr id="368" name="Google Shape;368;p44"/>
          <p:cNvCxnSpPr>
            <a:stCxn id="367" idx="3"/>
            <a:endCxn id="366" idx="1"/>
          </p:cNvCxnSpPr>
          <p:nvPr/>
        </p:nvCxnSpPr>
        <p:spPr>
          <a:xfrm>
            <a:off x="1353700" y="1494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4"/>
          <p:cNvSpPr/>
          <p:nvPr/>
        </p:nvSpPr>
        <p:spPr>
          <a:xfrm>
            <a:off x="1818600" y="18907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406000" y="1934525"/>
            <a:ext cx="947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stopped</a:t>
            </a:r>
            <a:endParaRPr/>
          </a:p>
        </p:txBody>
      </p:sp>
      <p:cxnSp>
        <p:nvCxnSpPr>
          <p:cNvPr id="371" name="Google Shape;371;p44"/>
          <p:cNvCxnSpPr>
            <a:stCxn id="370" idx="3"/>
            <a:endCxn id="369" idx="1"/>
          </p:cNvCxnSpPr>
          <p:nvPr/>
        </p:nvCxnSpPr>
        <p:spPr>
          <a:xfrm>
            <a:off x="1353700" y="21044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44"/>
          <p:cNvSpPr/>
          <p:nvPr/>
        </p:nvSpPr>
        <p:spPr>
          <a:xfrm>
            <a:off x="1818600" y="25003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661300" y="25441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cxnSp>
        <p:nvCxnSpPr>
          <p:cNvPr id="374" name="Google Shape;374;p44"/>
          <p:cNvCxnSpPr>
            <a:stCxn id="373" idx="3"/>
            <a:endCxn id="372" idx="1"/>
          </p:cNvCxnSpPr>
          <p:nvPr/>
        </p:nvCxnSpPr>
        <p:spPr>
          <a:xfrm>
            <a:off x="1353700" y="27140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44"/>
          <p:cNvSpPr/>
          <p:nvPr/>
        </p:nvSpPr>
        <p:spPr>
          <a:xfrm>
            <a:off x="1818600" y="31099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661300" y="31537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</p:txBody>
      </p:sp>
      <p:cxnSp>
        <p:nvCxnSpPr>
          <p:cNvPr id="377" name="Google Shape;377;p44"/>
          <p:cNvCxnSpPr>
            <a:stCxn id="376" idx="3"/>
            <a:endCxn id="375" idx="1"/>
          </p:cNvCxnSpPr>
          <p:nvPr/>
        </p:nvCxnSpPr>
        <p:spPr>
          <a:xfrm>
            <a:off x="1353700" y="33236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4"/>
          <p:cNvSpPr/>
          <p:nvPr/>
        </p:nvSpPr>
        <p:spPr>
          <a:xfrm>
            <a:off x="1818600" y="37195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661300" y="37633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</a:t>
            </a:r>
            <a:endParaRPr/>
          </a:p>
        </p:txBody>
      </p:sp>
      <p:cxnSp>
        <p:nvCxnSpPr>
          <p:cNvPr id="380" name="Google Shape;380;p44"/>
          <p:cNvCxnSpPr>
            <a:stCxn id="379" idx="3"/>
            <a:endCxn id="378" idx="1"/>
          </p:cNvCxnSpPr>
          <p:nvPr/>
        </p:nvCxnSpPr>
        <p:spPr>
          <a:xfrm>
            <a:off x="1353700" y="39332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4"/>
          <p:cNvSpPr/>
          <p:nvPr/>
        </p:nvSpPr>
        <p:spPr>
          <a:xfrm>
            <a:off x="1818600" y="4329125"/>
            <a:ext cx="947700" cy="4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661300" y="4372925"/>
            <a:ext cx="692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</a:t>
            </a:r>
            <a:endParaRPr/>
          </a:p>
        </p:txBody>
      </p:sp>
      <p:cxnSp>
        <p:nvCxnSpPr>
          <p:cNvPr id="383" name="Google Shape;383;p44"/>
          <p:cNvCxnSpPr>
            <a:stCxn id="382" idx="3"/>
            <a:endCxn id="381" idx="1"/>
          </p:cNvCxnSpPr>
          <p:nvPr/>
        </p:nvCxnSpPr>
        <p:spPr>
          <a:xfrm>
            <a:off x="1353700" y="4542875"/>
            <a:ext cx="46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4"/>
          <p:cNvSpPr/>
          <p:nvPr/>
        </p:nvSpPr>
        <p:spPr>
          <a:xfrm>
            <a:off x="3653500" y="1651825"/>
            <a:ext cx="656400" cy="1464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Concat Layer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5" name="Google Shape;385;p44"/>
          <p:cNvCxnSpPr>
            <a:stCxn id="381" idx="3"/>
            <a:endCxn id="384" idx="1"/>
          </p:cNvCxnSpPr>
          <p:nvPr/>
        </p:nvCxnSpPr>
        <p:spPr>
          <a:xfrm flipH="1" rot="10800000">
            <a:off x="2766300" y="2384075"/>
            <a:ext cx="887100" cy="21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4"/>
          <p:cNvCxnSpPr>
            <a:stCxn id="378" idx="3"/>
            <a:endCxn id="384" idx="1"/>
          </p:cNvCxnSpPr>
          <p:nvPr/>
        </p:nvCxnSpPr>
        <p:spPr>
          <a:xfrm flipH="1" rot="10800000">
            <a:off x="2766300" y="2384075"/>
            <a:ext cx="887100" cy="15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4"/>
          <p:cNvCxnSpPr>
            <a:stCxn id="360" idx="3"/>
            <a:endCxn id="384" idx="1"/>
          </p:cNvCxnSpPr>
          <p:nvPr/>
        </p:nvCxnSpPr>
        <p:spPr>
          <a:xfrm>
            <a:off x="2766300" y="885275"/>
            <a:ext cx="887100" cy="14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4"/>
          <p:cNvCxnSpPr>
            <a:stCxn id="366" idx="3"/>
            <a:endCxn id="384" idx="1"/>
          </p:cNvCxnSpPr>
          <p:nvPr/>
        </p:nvCxnSpPr>
        <p:spPr>
          <a:xfrm>
            <a:off x="2766300" y="1494875"/>
            <a:ext cx="887100" cy="88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4"/>
          <p:cNvCxnSpPr>
            <a:stCxn id="369" idx="3"/>
            <a:endCxn id="384" idx="1"/>
          </p:cNvCxnSpPr>
          <p:nvPr/>
        </p:nvCxnSpPr>
        <p:spPr>
          <a:xfrm>
            <a:off x="2766300" y="2104475"/>
            <a:ext cx="887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4"/>
          <p:cNvCxnSpPr>
            <a:stCxn id="372" idx="3"/>
            <a:endCxn id="384" idx="1"/>
          </p:cNvCxnSpPr>
          <p:nvPr/>
        </p:nvCxnSpPr>
        <p:spPr>
          <a:xfrm flipH="1" rot="10800000">
            <a:off x="2766300" y="2384075"/>
            <a:ext cx="887100" cy="3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4"/>
          <p:cNvCxnSpPr>
            <a:stCxn id="375" idx="3"/>
            <a:endCxn id="384" idx="1"/>
          </p:cNvCxnSpPr>
          <p:nvPr/>
        </p:nvCxnSpPr>
        <p:spPr>
          <a:xfrm flipH="1" rot="10800000">
            <a:off x="2766300" y="2384075"/>
            <a:ext cx="887100" cy="9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4"/>
          <p:cNvCxnSpPr>
            <a:stCxn id="384" idx="3"/>
            <a:endCxn id="361" idx="1"/>
          </p:cNvCxnSpPr>
          <p:nvPr/>
        </p:nvCxnSpPr>
        <p:spPr>
          <a:xfrm>
            <a:off x="4309900" y="238397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4"/>
          <p:cNvSpPr txBox="1"/>
          <p:nvPr/>
        </p:nvSpPr>
        <p:spPr>
          <a:xfrm>
            <a:off x="8060600" y="2207725"/>
            <a:ext cx="79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Clear?</a:t>
            </a:r>
            <a:endParaRPr/>
          </a:p>
        </p:txBody>
      </p:sp>
      <p:cxnSp>
        <p:nvCxnSpPr>
          <p:cNvPr id="394" name="Google Shape;394;p44"/>
          <p:cNvCxnSpPr>
            <a:stCxn id="362" idx="3"/>
            <a:endCxn id="393" idx="1"/>
          </p:cNvCxnSpPr>
          <p:nvPr/>
        </p:nvCxnSpPr>
        <p:spPr>
          <a:xfrm>
            <a:off x="7851700" y="2377675"/>
            <a:ext cx="2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44"/>
          <p:cNvSpPr txBox="1"/>
          <p:nvPr/>
        </p:nvSpPr>
        <p:spPr>
          <a:xfrm>
            <a:off x="1567650" y="150275"/>
            <a:ext cx="1449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Let’s take 50 as embedding size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3017450" y="915000"/>
            <a:ext cx="887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50 numbers for every word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56347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44"/>
          <p:cNvCxnSpPr>
            <a:stCxn id="361" idx="3"/>
            <a:endCxn id="397" idx="1"/>
          </p:cNvCxnSpPr>
          <p:nvPr/>
        </p:nvCxnSpPr>
        <p:spPr>
          <a:xfrm>
            <a:off x="53371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44"/>
          <p:cNvSpPr/>
          <p:nvPr/>
        </p:nvSpPr>
        <p:spPr>
          <a:xfrm>
            <a:off x="6472900" y="1651825"/>
            <a:ext cx="540600" cy="1464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Hidden Layer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(Dense)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44"/>
          <p:cNvCxnSpPr>
            <a:stCxn id="397" idx="3"/>
            <a:endCxn id="399" idx="1"/>
          </p:cNvCxnSpPr>
          <p:nvPr/>
        </p:nvCxnSpPr>
        <p:spPr>
          <a:xfrm>
            <a:off x="6175300" y="2383975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4"/>
          <p:cNvCxnSpPr>
            <a:stCxn id="399" idx="3"/>
            <a:endCxn id="362" idx="1"/>
          </p:cNvCxnSpPr>
          <p:nvPr/>
        </p:nvCxnSpPr>
        <p:spPr>
          <a:xfrm flipH="1" rot="10800000">
            <a:off x="7013500" y="2377675"/>
            <a:ext cx="297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4"/>
          <p:cNvSpPr txBox="1"/>
          <p:nvPr/>
        </p:nvSpPr>
        <p:spPr>
          <a:xfrm>
            <a:off x="4249450" y="2170225"/>
            <a:ext cx="607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350 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44"/>
          <p:cNvSpPr txBox="1"/>
          <p:nvPr/>
        </p:nvSpPr>
        <p:spPr>
          <a:xfrm>
            <a:off x="5066000" y="982425"/>
            <a:ext cx="79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200 Outputs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4" name="Google Shape;404;p44"/>
          <p:cNvCxnSpPr>
            <a:endCxn id="403" idx="2"/>
          </p:cNvCxnSpPr>
          <p:nvPr/>
        </p:nvCxnSpPr>
        <p:spPr>
          <a:xfrm flipH="1" rot="10800000">
            <a:off x="5455700" y="1482825"/>
            <a:ext cx="7200" cy="77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44"/>
          <p:cNvSpPr txBox="1"/>
          <p:nvPr/>
        </p:nvSpPr>
        <p:spPr>
          <a:xfrm>
            <a:off x="6141650" y="798600"/>
            <a:ext cx="2142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These 200 feature outputs represent model’s understanding of 7 words after first Dense layer</a:t>
            </a:r>
            <a:endParaRPr sz="1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44"/>
          <p:cNvCxnSpPr>
            <a:stCxn id="403" idx="3"/>
            <a:endCxn id="405" idx="1"/>
          </p:cNvCxnSpPr>
          <p:nvPr/>
        </p:nvCxnSpPr>
        <p:spPr>
          <a:xfrm flipH="1" rot="10800000">
            <a:off x="5859800" y="1070625"/>
            <a:ext cx="282000" cy="1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/>
        </p:nvSpPr>
        <p:spPr>
          <a:xfrm>
            <a:off x="2459825" y="1322625"/>
            <a:ext cx="58962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But...what if our sequence has more words?</a:t>
            </a:r>
            <a:endParaRPr b="1" sz="1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e.g instead of ‘The rain has stopped and the sky is’ 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We now have … ‘The rain stopped </a:t>
            </a:r>
            <a:r>
              <a:rPr lang="en" u="sng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after a while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and the sky is’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5"/>
          <p:cNvSpPr/>
          <p:nvPr/>
        </p:nvSpPr>
        <p:spPr>
          <a:xfrm>
            <a:off x="2539175" y="3529825"/>
            <a:ext cx="5046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We can set input words limit to be little higher e.g 100 words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45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5"/>
          <p:cNvSpPr txBox="1"/>
          <p:nvPr/>
        </p:nvSpPr>
        <p:spPr>
          <a:xfrm>
            <a:off x="2539175" y="2890550"/>
            <a:ext cx="589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We will need to change the model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/>
        </p:nvSpPr>
        <p:spPr>
          <a:xfrm>
            <a:off x="2459825" y="1322625"/>
            <a:ext cx="58962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If we set input limit higher e.g 100 words</a:t>
            </a:r>
            <a:r>
              <a:rPr b="1" lang="en" sz="18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...</a:t>
            </a:r>
            <a:endParaRPr b="1" sz="18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then number of weights in 1st Dense layer will be 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100 words x 50 numbers for each word x 200 neurons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2539175" y="3258925"/>
            <a:ext cx="54240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Number of weights increase as we increase number of input words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D1DC"/>
              </a:solidFill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2539175" y="2644950"/>
            <a:ext cx="589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1,000,000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"/>
          <p:cNvSpPr txBox="1"/>
          <p:nvPr/>
        </p:nvSpPr>
        <p:spPr>
          <a:xfrm>
            <a:off x="2635450" y="1294300"/>
            <a:ext cx="56583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We need a new layer . . .</a:t>
            </a:r>
            <a:endParaRPr b="1" sz="18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Which can work with sequence of different lengths</a:t>
            </a:r>
            <a:endParaRPr b="1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weights should not change with number of inputs (words)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7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7"/>
          <p:cNvSpPr/>
          <p:nvPr/>
        </p:nvSpPr>
        <p:spPr>
          <a:xfrm>
            <a:off x="2635450" y="2909400"/>
            <a:ext cx="28716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How do we build such a layer?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/>
        </p:nvSpPr>
        <p:spPr>
          <a:xfrm>
            <a:off x="4356625" y="1313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Why Dense layer uses more weights when sequence length increases?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4356625" y="28378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Because a neuron looks at all the input words (features) in Dense layer at once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/>
        </p:nvSpPr>
        <p:spPr>
          <a:xfrm>
            <a:off x="4356625" y="1427950"/>
            <a:ext cx="33327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if Neuron looks at only one word at a time?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Google Shape;442;p49"/>
          <p:cNvSpPr txBox="1"/>
          <p:nvPr/>
        </p:nvSpPr>
        <p:spPr>
          <a:xfrm>
            <a:off x="4413325" y="2553650"/>
            <a:ext cx="3219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… and remembers what it has looked so far?</a:t>
            </a:r>
            <a:endParaRPr i="1" sz="18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43" name="Google Shape;4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25" y="1697463"/>
            <a:ext cx="2269949" cy="17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"/>
          <p:cNvSpPr txBox="1"/>
          <p:nvPr/>
        </p:nvSpPr>
        <p:spPr>
          <a:xfrm>
            <a:off x="2238900" y="1927050"/>
            <a:ext cx="69051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RNN : A new kind of Neural network</a:t>
            </a:r>
            <a:endParaRPr sz="240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Can remember sequences and has memory</a:t>
            </a:r>
            <a:endParaRPr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0" y="0"/>
            <a:ext cx="2238900" cy="51435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/>
          <p:nvPr/>
        </p:nvSpPr>
        <p:spPr>
          <a:xfrm>
            <a:off x="2640489" y="3318307"/>
            <a:ext cx="476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t=0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55" name="Google Shape;455;p51"/>
          <p:cNvCxnSpPr/>
          <p:nvPr/>
        </p:nvCxnSpPr>
        <p:spPr>
          <a:xfrm>
            <a:off x="2087751" y="2209870"/>
            <a:ext cx="3309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51"/>
          <p:cNvSpPr txBox="1"/>
          <p:nvPr/>
        </p:nvSpPr>
        <p:spPr>
          <a:xfrm>
            <a:off x="1577524" y="2069700"/>
            <a:ext cx="531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2507450" y="1855325"/>
            <a:ext cx="742500" cy="707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RNN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8" name="Google Shape;458;p51"/>
          <p:cNvCxnSpPr/>
          <p:nvPr/>
        </p:nvCxnSpPr>
        <p:spPr>
          <a:xfrm rot="10800000">
            <a:off x="2878689" y="2665511"/>
            <a:ext cx="0" cy="5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51"/>
          <p:cNvSpPr txBox="1"/>
          <p:nvPr/>
        </p:nvSpPr>
        <p:spPr>
          <a:xfrm>
            <a:off x="2507450" y="3621900"/>
            <a:ext cx="74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60" name="Google Shape;460;p51"/>
          <p:cNvSpPr txBox="1"/>
          <p:nvPr/>
        </p:nvSpPr>
        <p:spPr>
          <a:xfrm>
            <a:off x="2955525" y="4119825"/>
            <a:ext cx="1197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at step t=0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61" name="Google Shape;461;p51"/>
          <p:cNvCxnSpPr>
            <a:stCxn id="460" idx="1"/>
            <a:endCxn id="459" idx="2"/>
          </p:cNvCxnSpPr>
          <p:nvPr/>
        </p:nvCxnSpPr>
        <p:spPr>
          <a:xfrm rot="10800000">
            <a:off x="2878725" y="4060425"/>
            <a:ext cx="768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1"/>
          <p:cNvSpPr txBox="1"/>
          <p:nvPr/>
        </p:nvSpPr>
        <p:spPr>
          <a:xfrm>
            <a:off x="510100" y="2367550"/>
            <a:ext cx="1796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Previous memory 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 knowledge of sequence to start with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4388800" y="2725950"/>
            <a:ext cx="23775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RNN only looks at one input (e.g 1 word) at a time.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302975" y="390825"/>
            <a:ext cx="23775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RNN uses its memory to understand a sequence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5" name="Google Shape;465;p51"/>
          <p:cNvCxnSpPr>
            <a:stCxn id="464" idx="2"/>
            <a:endCxn id="456" idx="0"/>
          </p:cNvCxnSpPr>
          <p:nvPr/>
        </p:nvCxnSpPr>
        <p:spPr>
          <a:xfrm>
            <a:off x="1491725" y="1624725"/>
            <a:ext cx="351300" cy="4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350000" y="4149450"/>
            <a:ext cx="64440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Working with Sequences</a:t>
            </a:r>
            <a:r>
              <a:rPr lang="en" sz="3600" u="sng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600" u="sng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9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"/>
          <p:cNvSpPr txBox="1"/>
          <p:nvPr/>
        </p:nvSpPr>
        <p:spPr>
          <a:xfrm>
            <a:off x="5456200" y="1356125"/>
            <a:ext cx="2629800" cy="13095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Inputs for RNN?</a:t>
            </a:r>
            <a:endParaRPr b="1"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word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Previous memory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2640489" y="3318307"/>
            <a:ext cx="476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t=0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72" name="Google Shape;472;p52"/>
          <p:cNvCxnSpPr/>
          <p:nvPr/>
        </p:nvCxnSpPr>
        <p:spPr>
          <a:xfrm>
            <a:off x="2087751" y="2209870"/>
            <a:ext cx="3309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2"/>
          <p:cNvSpPr txBox="1"/>
          <p:nvPr/>
        </p:nvSpPr>
        <p:spPr>
          <a:xfrm>
            <a:off x="1577524" y="2069700"/>
            <a:ext cx="5313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2507450" y="1855325"/>
            <a:ext cx="742500" cy="707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RNN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52"/>
          <p:cNvCxnSpPr/>
          <p:nvPr/>
        </p:nvCxnSpPr>
        <p:spPr>
          <a:xfrm rot="10800000">
            <a:off x="2878689" y="2665511"/>
            <a:ext cx="0" cy="5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2"/>
          <p:cNvSpPr txBox="1"/>
          <p:nvPr/>
        </p:nvSpPr>
        <p:spPr>
          <a:xfrm>
            <a:off x="2507450" y="3621900"/>
            <a:ext cx="74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2955525" y="4119825"/>
            <a:ext cx="1197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at step t=0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78" name="Google Shape;478;p52"/>
          <p:cNvCxnSpPr>
            <a:stCxn id="477" idx="1"/>
            <a:endCxn id="476" idx="2"/>
          </p:cNvCxnSpPr>
          <p:nvPr/>
        </p:nvCxnSpPr>
        <p:spPr>
          <a:xfrm rot="10800000">
            <a:off x="2878725" y="4060425"/>
            <a:ext cx="768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52"/>
          <p:cNvSpPr txBox="1"/>
          <p:nvPr/>
        </p:nvSpPr>
        <p:spPr>
          <a:xfrm>
            <a:off x="4388800" y="3318300"/>
            <a:ext cx="23775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RNN only looks at one input (e.g 1 word) at a time.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2"/>
          <p:cNvSpPr txBox="1"/>
          <p:nvPr/>
        </p:nvSpPr>
        <p:spPr>
          <a:xfrm>
            <a:off x="302975" y="802925"/>
            <a:ext cx="23775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RNN uses its memory to understand a sequence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52"/>
          <p:cNvCxnSpPr>
            <a:stCxn id="480" idx="2"/>
            <a:endCxn id="473" idx="0"/>
          </p:cNvCxnSpPr>
          <p:nvPr/>
        </p:nvCxnSpPr>
        <p:spPr>
          <a:xfrm>
            <a:off x="1491725" y="1624625"/>
            <a:ext cx="351300" cy="4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2"/>
          <p:cNvSpPr txBox="1"/>
          <p:nvPr/>
        </p:nvSpPr>
        <p:spPr>
          <a:xfrm>
            <a:off x="510100" y="2367550"/>
            <a:ext cx="1796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Previous memory 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 knowledge of sequence to start with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/>
        </p:nvSpPr>
        <p:spPr>
          <a:xfrm>
            <a:off x="5352300" y="1062725"/>
            <a:ext cx="23775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An input allows the model to start building it’s memory OR knowledge base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2640489" y="3318307"/>
            <a:ext cx="4764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t=0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89" name="Google Shape;489;p53"/>
          <p:cNvCxnSpPr/>
          <p:nvPr/>
        </p:nvCxnSpPr>
        <p:spPr>
          <a:xfrm>
            <a:off x="2087751" y="2209870"/>
            <a:ext cx="3309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53"/>
          <p:cNvSpPr txBox="1"/>
          <p:nvPr/>
        </p:nvSpPr>
        <p:spPr>
          <a:xfrm>
            <a:off x="1443997" y="2069695"/>
            <a:ext cx="664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1" name="Google Shape;491;p53"/>
          <p:cNvSpPr/>
          <p:nvPr/>
        </p:nvSpPr>
        <p:spPr>
          <a:xfrm>
            <a:off x="2507450" y="1855325"/>
            <a:ext cx="742500" cy="707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RNN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2" name="Google Shape;492;p53"/>
          <p:cNvCxnSpPr/>
          <p:nvPr/>
        </p:nvCxnSpPr>
        <p:spPr>
          <a:xfrm rot="10800000">
            <a:off x="2878689" y="2665511"/>
            <a:ext cx="0" cy="51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53"/>
          <p:cNvSpPr txBox="1"/>
          <p:nvPr/>
        </p:nvSpPr>
        <p:spPr>
          <a:xfrm>
            <a:off x="2507450" y="3621900"/>
            <a:ext cx="74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4" name="Google Shape;494;p53"/>
          <p:cNvSpPr txBox="1"/>
          <p:nvPr/>
        </p:nvSpPr>
        <p:spPr>
          <a:xfrm>
            <a:off x="2955525" y="4119825"/>
            <a:ext cx="1197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Input at step t=0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495" name="Google Shape;495;p53"/>
          <p:cNvCxnSpPr>
            <a:stCxn id="494" idx="1"/>
            <a:endCxn id="493" idx="2"/>
          </p:cNvCxnSpPr>
          <p:nvPr/>
        </p:nvCxnSpPr>
        <p:spPr>
          <a:xfrm rot="10800000">
            <a:off x="2878725" y="4060425"/>
            <a:ext cx="768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53"/>
          <p:cNvSpPr txBox="1"/>
          <p:nvPr/>
        </p:nvSpPr>
        <p:spPr>
          <a:xfrm>
            <a:off x="3613549" y="2060225"/>
            <a:ext cx="4764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97" name="Google Shape;497;p53"/>
          <p:cNvCxnSpPr>
            <a:stCxn id="491" idx="6"/>
            <a:endCxn id="496" idx="1"/>
          </p:cNvCxnSpPr>
          <p:nvPr/>
        </p:nvCxnSpPr>
        <p:spPr>
          <a:xfrm>
            <a:off x="3249950" y="2209175"/>
            <a:ext cx="36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3"/>
          <p:cNvSpPr txBox="1"/>
          <p:nvPr/>
        </p:nvSpPr>
        <p:spPr>
          <a:xfrm>
            <a:off x="3334475" y="2367547"/>
            <a:ext cx="1182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 ‘The’ in memory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626225" y="2367550"/>
            <a:ext cx="1796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Previous memory 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 knowledge of sequence to start with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/>
        </p:nvSpPr>
        <p:spPr>
          <a:xfrm>
            <a:off x="1984826" y="1572055"/>
            <a:ext cx="571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1561425" y="1881005"/>
            <a:ext cx="1418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2734453" y="3074592"/>
            <a:ext cx="1276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07" name="Google Shape;507;p54"/>
          <p:cNvCxnSpPr/>
          <p:nvPr/>
        </p:nvCxnSpPr>
        <p:spPr>
          <a:xfrm>
            <a:off x="2490930" y="1678013"/>
            <a:ext cx="397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4"/>
          <p:cNvSpPr/>
          <p:nvPr/>
        </p:nvSpPr>
        <p:spPr>
          <a:xfrm>
            <a:off x="3042099" y="1221575"/>
            <a:ext cx="571500" cy="9111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9" name="Google Shape;509;p54"/>
          <p:cNvCxnSpPr/>
          <p:nvPr/>
        </p:nvCxnSpPr>
        <p:spPr>
          <a:xfrm rot="10800000">
            <a:off x="3334144" y="2272474"/>
            <a:ext cx="0" cy="66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54"/>
          <p:cNvSpPr txBox="1"/>
          <p:nvPr/>
        </p:nvSpPr>
        <p:spPr>
          <a:xfrm>
            <a:off x="2961999" y="3486400"/>
            <a:ext cx="7317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rain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11" name="Google Shape;511;p54"/>
          <p:cNvCxnSpPr/>
          <p:nvPr/>
        </p:nvCxnSpPr>
        <p:spPr>
          <a:xfrm>
            <a:off x="3767788" y="1686626"/>
            <a:ext cx="397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4"/>
          <p:cNvSpPr txBox="1"/>
          <p:nvPr/>
        </p:nvSpPr>
        <p:spPr>
          <a:xfrm>
            <a:off x="4133430" y="1572055"/>
            <a:ext cx="5715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3710025" y="1881001"/>
            <a:ext cx="1418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‘The’, ‘rain’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5607350" y="873450"/>
            <a:ext cx="23775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As model get to see next data element in the sequence, it continues to update it’s memory.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/>
          <p:nvPr/>
        </p:nvSpPr>
        <p:spPr>
          <a:xfrm>
            <a:off x="4571438" y="2044681"/>
            <a:ext cx="5067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4296300" y="2307961"/>
            <a:ext cx="1257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‘The’, ‘rain’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5236084" y="3325109"/>
            <a:ext cx="11316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22" name="Google Shape;522;p55"/>
          <p:cNvCxnSpPr/>
          <p:nvPr/>
        </p:nvCxnSpPr>
        <p:spPr>
          <a:xfrm>
            <a:off x="5020168" y="2134975"/>
            <a:ext cx="352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5"/>
          <p:cNvSpPr/>
          <p:nvPr/>
        </p:nvSpPr>
        <p:spPr>
          <a:xfrm>
            <a:off x="5447855" y="1690875"/>
            <a:ext cx="653100" cy="9507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4" name="Google Shape;524;p55"/>
          <p:cNvCxnSpPr/>
          <p:nvPr/>
        </p:nvCxnSpPr>
        <p:spPr>
          <a:xfrm rot="10800000">
            <a:off x="5767791" y="2641489"/>
            <a:ext cx="0" cy="56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55"/>
          <p:cNvSpPr txBox="1"/>
          <p:nvPr/>
        </p:nvSpPr>
        <p:spPr>
          <a:xfrm>
            <a:off x="4945650" y="3625600"/>
            <a:ext cx="1644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stopped</a:t>
            </a:r>
            <a:endParaRPr b="1" sz="18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26" name="Google Shape;526;p55"/>
          <p:cNvCxnSpPr/>
          <p:nvPr/>
        </p:nvCxnSpPr>
        <p:spPr>
          <a:xfrm>
            <a:off x="6152275" y="2142315"/>
            <a:ext cx="352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5"/>
          <p:cNvSpPr txBox="1"/>
          <p:nvPr/>
        </p:nvSpPr>
        <p:spPr>
          <a:xfrm>
            <a:off x="6476466" y="2044681"/>
            <a:ext cx="5067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6101076" y="2307950"/>
            <a:ext cx="1408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‘The’, ‘rain’, ‘stopped’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1340150" y="873450"/>
            <a:ext cx="23775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. . . we iterate over this process . . .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6"/>
          <p:cNvSpPr txBox="1"/>
          <p:nvPr/>
        </p:nvSpPr>
        <p:spPr>
          <a:xfrm>
            <a:off x="4794014" y="2010048"/>
            <a:ext cx="5805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5" name="Google Shape;535;p56"/>
          <p:cNvSpPr txBox="1"/>
          <p:nvPr/>
        </p:nvSpPr>
        <p:spPr>
          <a:xfrm>
            <a:off x="5669844" y="3248123"/>
            <a:ext cx="12957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36" name="Google Shape;536;p56"/>
          <p:cNvCxnSpPr/>
          <p:nvPr/>
        </p:nvCxnSpPr>
        <p:spPr>
          <a:xfrm>
            <a:off x="5422618" y="2097356"/>
            <a:ext cx="403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6"/>
          <p:cNvSpPr/>
          <p:nvPr/>
        </p:nvSpPr>
        <p:spPr>
          <a:xfrm>
            <a:off x="5982176" y="1605872"/>
            <a:ext cx="580500" cy="9813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8" name="Google Shape;538;p56"/>
          <p:cNvCxnSpPr/>
          <p:nvPr/>
        </p:nvCxnSpPr>
        <p:spPr>
          <a:xfrm rot="10800000">
            <a:off x="6278654" y="2587350"/>
            <a:ext cx="0" cy="54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56"/>
          <p:cNvSpPr txBox="1"/>
          <p:nvPr/>
        </p:nvSpPr>
        <p:spPr>
          <a:xfrm>
            <a:off x="5988493" y="3595225"/>
            <a:ext cx="580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and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40" name="Google Shape;540;p56"/>
          <p:cNvCxnSpPr/>
          <p:nvPr/>
        </p:nvCxnSpPr>
        <p:spPr>
          <a:xfrm>
            <a:off x="6718893" y="2104453"/>
            <a:ext cx="403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6"/>
          <p:cNvSpPr txBox="1"/>
          <p:nvPr/>
        </p:nvSpPr>
        <p:spPr>
          <a:xfrm>
            <a:off x="7090095" y="2010048"/>
            <a:ext cx="5805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2" name="Google Shape;542;p56"/>
          <p:cNvSpPr txBox="1"/>
          <p:nvPr/>
        </p:nvSpPr>
        <p:spPr>
          <a:xfrm>
            <a:off x="1340150" y="873450"/>
            <a:ext cx="23775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. . . and again . . .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6"/>
          <p:cNvSpPr txBox="1"/>
          <p:nvPr/>
        </p:nvSpPr>
        <p:spPr>
          <a:xfrm>
            <a:off x="4348476" y="2307950"/>
            <a:ext cx="1408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‘The’, ‘rain’, ‘stopped’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56"/>
          <p:cNvSpPr txBox="1"/>
          <p:nvPr/>
        </p:nvSpPr>
        <p:spPr>
          <a:xfrm>
            <a:off x="6558275" y="2231750"/>
            <a:ext cx="1801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‘The’, ‘rain’, ‘stopped’, ‘and’</a:t>
            </a:r>
            <a:endParaRPr b="1"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/>
        </p:nvSpPr>
        <p:spPr>
          <a:xfrm>
            <a:off x="1624258" y="2051586"/>
            <a:ext cx="513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t+5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0" name="Google Shape;550;p57"/>
          <p:cNvSpPr txBox="1"/>
          <p:nvPr/>
        </p:nvSpPr>
        <p:spPr>
          <a:xfrm>
            <a:off x="2399215" y="3056580"/>
            <a:ext cx="1146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1" name="Google Shape;551;p57"/>
          <p:cNvCxnSpPr/>
          <p:nvPr/>
        </p:nvCxnSpPr>
        <p:spPr>
          <a:xfrm>
            <a:off x="2180463" y="2122457"/>
            <a:ext cx="356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57"/>
          <p:cNvSpPr/>
          <p:nvPr/>
        </p:nvSpPr>
        <p:spPr>
          <a:xfrm>
            <a:off x="2675575" y="1723500"/>
            <a:ext cx="513600" cy="7965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3" name="Google Shape;553;p57"/>
          <p:cNvCxnSpPr/>
          <p:nvPr/>
        </p:nvCxnSpPr>
        <p:spPr>
          <a:xfrm rot="10800000">
            <a:off x="2937906" y="2520127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57"/>
          <p:cNvSpPr txBox="1"/>
          <p:nvPr/>
        </p:nvSpPr>
        <p:spPr>
          <a:xfrm>
            <a:off x="2681164" y="3338337"/>
            <a:ext cx="513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5" name="Google Shape;555;p57"/>
          <p:cNvCxnSpPr/>
          <p:nvPr/>
        </p:nvCxnSpPr>
        <p:spPr>
          <a:xfrm>
            <a:off x="3327441" y="2128218"/>
            <a:ext cx="356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57"/>
          <p:cNvSpPr txBox="1"/>
          <p:nvPr/>
        </p:nvSpPr>
        <p:spPr>
          <a:xfrm>
            <a:off x="3655890" y="2051586"/>
            <a:ext cx="513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7" name="Google Shape;557;p57"/>
          <p:cNvSpPr txBox="1"/>
          <p:nvPr/>
        </p:nvSpPr>
        <p:spPr>
          <a:xfrm>
            <a:off x="5211975" y="1373275"/>
            <a:ext cx="3192600" cy="15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Once all the input words have been fed… RNN’s memory will have understanding of the entire sequence!!!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1097174" y="2258219"/>
            <a:ext cx="1440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The, rain, stopped, and, the, sky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3154574" y="2258219"/>
            <a:ext cx="1440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The, rain, stopped, and, the, sky, is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0" name="Google Shape;560;p57"/>
          <p:cNvCxnSpPr>
            <a:stCxn id="556" idx="3"/>
            <a:endCxn id="561" idx="1"/>
          </p:cNvCxnSpPr>
          <p:nvPr/>
        </p:nvCxnSpPr>
        <p:spPr>
          <a:xfrm>
            <a:off x="4169490" y="2122686"/>
            <a:ext cx="7377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57"/>
          <p:cNvSpPr txBox="1"/>
          <p:nvPr/>
        </p:nvSpPr>
        <p:spPr>
          <a:xfrm>
            <a:off x="5211975" y="2668675"/>
            <a:ext cx="3374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Final memory (or state) represents feature output of RNN for given sequence.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/>
        </p:nvSpPr>
        <p:spPr>
          <a:xfrm>
            <a:off x="2767258" y="2356386"/>
            <a:ext cx="513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t+5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8" name="Google Shape;568;p58"/>
          <p:cNvSpPr txBox="1"/>
          <p:nvPr/>
        </p:nvSpPr>
        <p:spPr>
          <a:xfrm>
            <a:off x="3542215" y="3361380"/>
            <a:ext cx="1146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69" name="Google Shape;569;p58"/>
          <p:cNvCxnSpPr/>
          <p:nvPr/>
        </p:nvCxnSpPr>
        <p:spPr>
          <a:xfrm>
            <a:off x="3323463" y="2427257"/>
            <a:ext cx="356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58"/>
          <p:cNvSpPr/>
          <p:nvPr/>
        </p:nvSpPr>
        <p:spPr>
          <a:xfrm>
            <a:off x="3818575" y="2028300"/>
            <a:ext cx="513600" cy="7965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1" name="Google Shape;571;p58"/>
          <p:cNvCxnSpPr/>
          <p:nvPr/>
        </p:nvCxnSpPr>
        <p:spPr>
          <a:xfrm rot="10800000">
            <a:off x="4080906" y="2824927"/>
            <a:ext cx="0" cy="4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8"/>
          <p:cNvSpPr txBox="1"/>
          <p:nvPr/>
        </p:nvSpPr>
        <p:spPr>
          <a:xfrm>
            <a:off x="3824164" y="3643137"/>
            <a:ext cx="513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73" name="Google Shape;573;p58"/>
          <p:cNvCxnSpPr/>
          <p:nvPr/>
        </p:nvCxnSpPr>
        <p:spPr>
          <a:xfrm>
            <a:off x="4470441" y="2433018"/>
            <a:ext cx="3567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4" name="Google Shape;574;p58"/>
          <p:cNvSpPr txBox="1"/>
          <p:nvPr/>
        </p:nvSpPr>
        <p:spPr>
          <a:xfrm>
            <a:off x="4798890" y="2356386"/>
            <a:ext cx="513600" cy="1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2090550" y="297225"/>
            <a:ext cx="49629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Once all the input words have been fed, we can use final memory state to generate output through output layer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2240174" y="2563019"/>
            <a:ext cx="1440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The, rain, stopped, and, the, sky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4297574" y="2563019"/>
            <a:ext cx="14400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Knowledge of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The, rain, stopped, and, the, sky, is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58"/>
          <p:cNvSpPr/>
          <p:nvPr/>
        </p:nvSpPr>
        <p:spPr>
          <a:xfrm>
            <a:off x="6050175" y="1898700"/>
            <a:ext cx="1036500" cy="1077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Output Layer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(Dense)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79" name="Google Shape;579;p58"/>
          <p:cNvCxnSpPr>
            <a:stCxn id="574" idx="3"/>
            <a:endCxn id="578" idx="1"/>
          </p:cNvCxnSpPr>
          <p:nvPr/>
        </p:nvCxnSpPr>
        <p:spPr>
          <a:xfrm>
            <a:off x="5312490" y="2427486"/>
            <a:ext cx="7377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8"/>
          <p:cNvSpPr txBox="1"/>
          <p:nvPr/>
        </p:nvSpPr>
        <p:spPr>
          <a:xfrm>
            <a:off x="7663850" y="2263225"/>
            <a:ext cx="79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Clear?</a:t>
            </a:r>
            <a:endParaRPr/>
          </a:p>
        </p:txBody>
      </p:sp>
      <p:cxnSp>
        <p:nvCxnSpPr>
          <p:cNvPr id="581" name="Google Shape;581;p58"/>
          <p:cNvCxnSpPr>
            <a:stCxn id="578" idx="3"/>
            <a:endCxn id="580" idx="1"/>
          </p:cNvCxnSpPr>
          <p:nvPr/>
        </p:nvCxnSpPr>
        <p:spPr>
          <a:xfrm flipH="1" rot="10800000">
            <a:off x="7086675" y="2433300"/>
            <a:ext cx="5772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9"/>
          <p:cNvSpPr txBox="1"/>
          <p:nvPr/>
        </p:nvSpPr>
        <p:spPr>
          <a:xfrm>
            <a:off x="1702650" y="3252150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87" name="Google Shape;587;p59"/>
          <p:cNvCxnSpPr/>
          <p:nvPr/>
        </p:nvCxnSpPr>
        <p:spPr>
          <a:xfrm>
            <a:off x="1317731" y="2450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8" name="Google Shape;588;p59"/>
          <p:cNvSpPr txBox="1"/>
          <p:nvPr/>
        </p:nvSpPr>
        <p:spPr>
          <a:xfrm>
            <a:off x="797200" y="2345941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89" name="Google Shape;589;p59"/>
          <p:cNvCxnSpPr/>
          <p:nvPr/>
        </p:nvCxnSpPr>
        <p:spPr>
          <a:xfrm>
            <a:off x="2178120" y="2455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59"/>
          <p:cNvSpPr txBox="1"/>
          <p:nvPr/>
        </p:nvSpPr>
        <p:spPr>
          <a:xfrm>
            <a:off x="2424502" y="238919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1" name="Google Shape;591;p59"/>
          <p:cNvSpPr/>
          <p:nvPr/>
        </p:nvSpPr>
        <p:spPr>
          <a:xfrm>
            <a:off x="1689127" y="218572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59"/>
          <p:cNvCxnSpPr/>
          <p:nvPr/>
        </p:nvCxnSpPr>
        <p:spPr>
          <a:xfrm rot="10800000">
            <a:off x="1885916" y="279588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59"/>
          <p:cNvSpPr txBox="1"/>
          <p:nvPr/>
        </p:nvSpPr>
        <p:spPr>
          <a:xfrm>
            <a:off x="1536725" y="3510525"/>
            <a:ext cx="690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4" name="Google Shape;594;p59"/>
          <p:cNvSpPr txBox="1"/>
          <p:nvPr/>
        </p:nvSpPr>
        <p:spPr>
          <a:xfrm>
            <a:off x="2139200" y="2568550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2929625" y="3261475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96" name="Google Shape;596;p59"/>
          <p:cNvCxnSpPr/>
          <p:nvPr/>
        </p:nvCxnSpPr>
        <p:spPr>
          <a:xfrm>
            <a:off x="2765531" y="2450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59"/>
          <p:cNvSpPr/>
          <p:nvPr/>
        </p:nvSpPr>
        <p:spPr>
          <a:xfrm>
            <a:off x="3136927" y="218572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8" name="Google Shape;598;p59"/>
          <p:cNvCxnSpPr/>
          <p:nvPr/>
        </p:nvCxnSpPr>
        <p:spPr>
          <a:xfrm rot="10800000">
            <a:off x="3333716" y="279588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9"/>
          <p:cNvSpPr txBox="1"/>
          <p:nvPr/>
        </p:nvSpPr>
        <p:spPr>
          <a:xfrm>
            <a:off x="3011675" y="3510525"/>
            <a:ext cx="635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rain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0" name="Google Shape;600;p59"/>
          <p:cNvSpPr/>
          <p:nvPr/>
        </p:nvSpPr>
        <p:spPr>
          <a:xfrm>
            <a:off x="1689127" y="218572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59"/>
          <p:cNvCxnSpPr/>
          <p:nvPr/>
        </p:nvCxnSpPr>
        <p:spPr>
          <a:xfrm>
            <a:off x="3625920" y="2455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59"/>
          <p:cNvSpPr txBox="1"/>
          <p:nvPr/>
        </p:nvSpPr>
        <p:spPr>
          <a:xfrm>
            <a:off x="3872302" y="238919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3" name="Google Shape;603;p59"/>
          <p:cNvSpPr txBox="1"/>
          <p:nvPr/>
        </p:nvSpPr>
        <p:spPr>
          <a:xfrm>
            <a:off x="3663200" y="2568550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4377425" y="3261475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05" name="Google Shape;605;p59"/>
          <p:cNvCxnSpPr/>
          <p:nvPr/>
        </p:nvCxnSpPr>
        <p:spPr>
          <a:xfrm>
            <a:off x="4213331" y="2450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59"/>
          <p:cNvSpPr/>
          <p:nvPr/>
        </p:nvSpPr>
        <p:spPr>
          <a:xfrm>
            <a:off x="4584727" y="218572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7" name="Google Shape;607;p59"/>
          <p:cNvCxnSpPr/>
          <p:nvPr/>
        </p:nvCxnSpPr>
        <p:spPr>
          <a:xfrm rot="10800000">
            <a:off x="4781516" y="279588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p59"/>
          <p:cNvSpPr txBox="1"/>
          <p:nvPr/>
        </p:nvSpPr>
        <p:spPr>
          <a:xfrm>
            <a:off x="4303625" y="3510525"/>
            <a:ext cx="955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stopped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09" name="Google Shape;609;p59"/>
          <p:cNvCxnSpPr/>
          <p:nvPr/>
        </p:nvCxnSpPr>
        <p:spPr>
          <a:xfrm>
            <a:off x="5073720" y="2455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59"/>
          <p:cNvSpPr txBox="1"/>
          <p:nvPr/>
        </p:nvSpPr>
        <p:spPr>
          <a:xfrm>
            <a:off x="5320102" y="238919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5034800" y="2568550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rain, stopped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12" name="Google Shape;612;p59"/>
          <p:cNvSpPr txBox="1"/>
          <p:nvPr/>
        </p:nvSpPr>
        <p:spPr>
          <a:xfrm>
            <a:off x="5901425" y="3261475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13" name="Google Shape;613;p59"/>
          <p:cNvCxnSpPr>
            <a:endCxn id="614" idx="2"/>
          </p:cNvCxnSpPr>
          <p:nvPr/>
        </p:nvCxnSpPr>
        <p:spPr>
          <a:xfrm flipH="1" rot="10800000">
            <a:off x="5737327" y="2450175"/>
            <a:ext cx="3714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4" name="Google Shape;614;p59"/>
          <p:cNvSpPr/>
          <p:nvPr/>
        </p:nvSpPr>
        <p:spPr>
          <a:xfrm>
            <a:off x="6108727" y="218572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5" name="Google Shape;615;p59"/>
          <p:cNvCxnSpPr/>
          <p:nvPr/>
        </p:nvCxnSpPr>
        <p:spPr>
          <a:xfrm rot="10800000">
            <a:off x="6305516" y="279588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59"/>
          <p:cNvSpPr txBox="1"/>
          <p:nvPr/>
        </p:nvSpPr>
        <p:spPr>
          <a:xfrm>
            <a:off x="6112925" y="3506025"/>
            <a:ext cx="385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17" name="Google Shape;617;p59"/>
          <p:cNvCxnSpPr/>
          <p:nvPr/>
        </p:nvCxnSpPr>
        <p:spPr>
          <a:xfrm>
            <a:off x="6597720" y="245570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9"/>
          <p:cNvSpPr txBox="1"/>
          <p:nvPr/>
        </p:nvSpPr>
        <p:spPr>
          <a:xfrm>
            <a:off x="6844102" y="238919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9" name="Google Shape;619;p59"/>
          <p:cNvSpPr txBox="1"/>
          <p:nvPr/>
        </p:nvSpPr>
        <p:spPr>
          <a:xfrm>
            <a:off x="6482600" y="2568550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rain, stopped,, and,the, sky, is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20" name="Google Shape;620;p59"/>
          <p:cNvSpPr txBox="1"/>
          <p:nvPr/>
        </p:nvSpPr>
        <p:spPr>
          <a:xfrm>
            <a:off x="2334750" y="585400"/>
            <a:ext cx="4474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RNN over multiple time-steps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621" name="Google Shape;621;p59"/>
          <p:cNvSpPr txBox="1"/>
          <p:nvPr/>
        </p:nvSpPr>
        <p:spPr>
          <a:xfrm>
            <a:off x="1348775" y="4395450"/>
            <a:ext cx="64662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RNN will build knowledge of sequence over time.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9"/>
          <p:cNvSpPr/>
          <p:nvPr/>
        </p:nvSpPr>
        <p:spPr>
          <a:xfrm>
            <a:off x="7427038" y="1760500"/>
            <a:ext cx="537600" cy="139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O/P Layer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(Dense)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3" name="Google Shape;623;p59"/>
          <p:cNvSpPr txBox="1"/>
          <p:nvPr/>
        </p:nvSpPr>
        <p:spPr>
          <a:xfrm>
            <a:off x="8162375" y="2293300"/>
            <a:ext cx="596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Clear?</a:t>
            </a:r>
            <a:endParaRPr sz="1000"/>
          </a:p>
        </p:txBody>
      </p:sp>
      <p:cxnSp>
        <p:nvCxnSpPr>
          <p:cNvPr id="624" name="Google Shape;624;p59"/>
          <p:cNvCxnSpPr>
            <a:stCxn id="622" idx="3"/>
            <a:endCxn id="623" idx="1"/>
          </p:cNvCxnSpPr>
          <p:nvPr/>
        </p:nvCxnSpPr>
        <p:spPr>
          <a:xfrm>
            <a:off x="7964638" y="2457250"/>
            <a:ext cx="1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59"/>
          <p:cNvCxnSpPr>
            <a:endCxn id="622" idx="1"/>
          </p:cNvCxnSpPr>
          <p:nvPr/>
        </p:nvCxnSpPr>
        <p:spPr>
          <a:xfrm>
            <a:off x="7229338" y="2450950"/>
            <a:ext cx="197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75" y="473575"/>
            <a:ext cx="5029075" cy="19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0"/>
          <p:cNvSpPr txBox="1"/>
          <p:nvPr/>
        </p:nvSpPr>
        <p:spPr>
          <a:xfrm>
            <a:off x="3114150" y="1647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Dense Neural Network (DNN)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60"/>
          <p:cNvSpPr txBox="1"/>
          <p:nvPr/>
        </p:nvSpPr>
        <p:spPr>
          <a:xfrm>
            <a:off x="3266550" y="44319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Recurrent Neural Network (RNN)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3" name="Google Shape;6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00" y="2702900"/>
            <a:ext cx="5885385" cy="16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75" y="473575"/>
            <a:ext cx="5029075" cy="19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1"/>
          <p:cNvSpPr txBox="1"/>
          <p:nvPr/>
        </p:nvSpPr>
        <p:spPr>
          <a:xfrm>
            <a:off x="3114150" y="1647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Dense Neural Network (DNN)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1"/>
          <p:cNvSpPr txBox="1"/>
          <p:nvPr/>
        </p:nvSpPr>
        <p:spPr>
          <a:xfrm>
            <a:off x="3266550" y="44319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Recurrent Neural Network (RNN)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00" y="2702900"/>
            <a:ext cx="5885385" cy="16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1"/>
          <p:cNvSpPr txBox="1"/>
          <p:nvPr/>
        </p:nvSpPr>
        <p:spPr>
          <a:xfrm>
            <a:off x="6273625" y="1167300"/>
            <a:ext cx="167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How many outputs do we get?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61"/>
          <p:cNvSpPr/>
          <p:nvPr/>
        </p:nvSpPr>
        <p:spPr>
          <a:xfrm>
            <a:off x="4058679" y="613804"/>
            <a:ext cx="2260875" cy="854500"/>
          </a:xfrm>
          <a:custGeom>
            <a:rect b="b" l="l" r="r" t="t"/>
            <a:pathLst>
              <a:path extrusionOk="0" h="34180" w="90435">
                <a:moveTo>
                  <a:pt x="90435" y="34180"/>
                </a:moveTo>
                <a:cubicBezTo>
                  <a:pt x="82248" y="29142"/>
                  <a:pt x="55925" y="9053"/>
                  <a:pt x="41315" y="3952"/>
                </a:cubicBezTo>
                <a:cubicBezTo>
                  <a:pt x="26705" y="-1149"/>
                  <a:pt x="9135" y="-1275"/>
                  <a:pt x="2774" y="3574"/>
                </a:cubicBezTo>
                <a:cubicBezTo>
                  <a:pt x="-3586" y="8423"/>
                  <a:pt x="3089" y="28135"/>
                  <a:pt x="3152" y="3304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44" name="Google Shape;644;p61"/>
          <p:cNvSpPr/>
          <p:nvPr/>
        </p:nvSpPr>
        <p:spPr>
          <a:xfrm>
            <a:off x="6772975" y="1950075"/>
            <a:ext cx="151150" cy="1190225"/>
          </a:xfrm>
          <a:custGeom>
            <a:rect b="b" l="l" r="r" t="t"/>
            <a:pathLst>
              <a:path extrusionOk="0" h="47609" w="6046">
                <a:moveTo>
                  <a:pt x="0" y="47609"/>
                </a:moveTo>
                <a:cubicBezTo>
                  <a:pt x="1008" y="39674"/>
                  <a:pt x="5038" y="7935"/>
                  <a:pt x="604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514600" y="2223450"/>
            <a:ext cx="41148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chitects Daughter"/>
                <a:ea typeface="Architects Daughter"/>
                <a:cs typeface="Architects Daughter"/>
                <a:sym typeface="Architects Daughter"/>
              </a:rPr>
              <a:t>The sky is</a:t>
            </a:r>
            <a:r>
              <a:rPr lang="en" sz="3600">
                <a:latin typeface="Architects Daughter"/>
                <a:ea typeface="Architects Daughter"/>
                <a:cs typeface="Architects Daughter"/>
                <a:sym typeface="Architects Daughter"/>
              </a:rPr>
              <a:t>  ? </a:t>
            </a:r>
            <a:r>
              <a:rPr lang="en" sz="3600" u="sng"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3600" u="sng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2"/>
          <p:cNvSpPr txBox="1"/>
          <p:nvPr/>
        </p:nvSpPr>
        <p:spPr>
          <a:xfrm>
            <a:off x="4363225" y="12237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outputs do we get from Dense layer?</a:t>
            </a:r>
            <a:endParaRPr b="1"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2"/>
          <p:cNvSpPr txBox="1"/>
          <p:nvPr/>
        </p:nvSpPr>
        <p:spPr>
          <a:xfrm>
            <a:off x="4363225" y="2584025"/>
            <a:ext cx="41871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It’s a hyper-parameter e.g 200 outputs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75" y="473575"/>
            <a:ext cx="5029075" cy="19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3"/>
          <p:cNvSpPr txBox="1"/>
          <p:nvPr/>
        </p:nvSpPr>
        <p:spPr>
          <a:xfrm>
            <a:off x="3114150" y="1647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Dense Neural Network (DNN)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63"/>
          <p:cNvSpPr txBox="1"/>
          <p:nvPr/>
        </p:nvSpPr>
        <p:spPr>
          <a:xfrm>
            <a:off x="3266550" y="44319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Recurrent Neural Network (RNN)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00" y="2702900"/>
            <a:ext cx="5885385" cy="16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3"/>
          <p:cNvSpPr txBox="1"/>
          <p:nvPr/>
        </p:nvSpPr>
        <p:spPr>
          <a:xfrm>
            <a:off x="6273625" y="1167300"/>
            <a:ext cx="16707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200 outputs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63"/>
          <p:cNvSpPr/>
          <p:nvPr/>
        </p:nvSpPr>
        <p:spPr>
          <a:xfrm>
            <a:off x="4058679" y="613804"/>
            <a:ext cx="2260875" cy="854500"/>
          </a:xfrm>
          <a:custGeom>
            <a:rect b="b" l="l" r="r" t="t"/>
            <a:pathLst>
              <a:path extrusionOk="0" h="34180" w="90435">
                <a:moveTo>
                  <a:pt x="90435" y="34180"/>
                </a:moveTo>
                <a:cubicBezTo>
                  <a:pt x="82248" y="29142"/>
                  <a:pt x="55925" y="9053"/>
                  <a:pt x="41315" y="3952"/>
                </a:cubicBezTo>
                <a:cubicBezTo>
                  <a:pt x="26705" y="-1149"/>
                  <a:pt x="9135" y="-1275"/>
                  <a:pt x="2774" y="3574"/>
                </a:cubicBezTo>
                <a:cubicBezTo>
                  <a:pt x="-3586" y="8423"/>
                  <a:pt x="3089" y="28135"/>
                  <a:pt x="3152" y="3304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62" name="Google Shape;662;p63"/>
          <p:cNvSpPr txBox="1"/>
          <p:nvPr/>
        </p:nvSpPr>
        <p:spPr>
          <a:xfrm>
            <a:off x="3353450" y="1591175"/>
            <a:ext cx="982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Neurons</a:t>
            </a:r>
            <a:endParaRPr b="1" sz="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/>
          <p:nvPr/>
        </p:nvSpPr>
        <p:spPr>
          <a:xfrm>
            <a:off x="4363225" y="12237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many outputs from Recurrent layer?</a:t>
            </a:r>
            <a:endParaRPr b="1"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668" name="Google Shape;6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4"/>
          <p:cNvSpPr txBox="1"/>
          <p:nvPr/>
        </p:nvSpPr>
        <p:spPr>
          <a:xfrm>
            <a:off x="4363225" y="2584025"/>
            <a:ext cx="41871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It’s a hyper-parameter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size of RNN state or memory)</a:t>
            </a: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e.g 200 outputs</a:t>
            </a:r>
            <a:endParaRPr sz="12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75" y="473575"/>
            <a:ext cx="5029075" cy="19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3114150" y="1647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Dense Neural Network (DNN)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65"/>
          <p:cNvSpPr txBox="1"/>
          <p:nvPr/>
        </p:nvSpPr>
        <p:spPr>
          <a:xfrm>
            <a:off x="3266550" y="4431925"/>
            <a:ext cx="2915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Recurrent Neural Network (RNN)</a:t>
            </a:r>
            <a:endParaRPr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2800" y="2702900"/>
            <a:ext cx="5885385" cy="16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/>
          <p:nvPr/>
        </p:nvSpPr>
        <p:spPr>
          <a:xfrm>
            <a:off x="6106675" y="1955500"/>
            <a:ext cx="1670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200 outputs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65"/>
          <p:cNvSpPr txBox="1"/>
          <p:nvPr/>
        </p:nvSpPr>
        <p:spPr>
          <a:xfrm>
            <a:off x="3353450" y="1591175"/>
            <a:ext cx="9825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Neurons</a:t>
            </a:r>
            <a:endParaRPr b="1" sz="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0" name="Google Shape;680;p65"/>
          <p:cNvCxnSpPr/>
          <p:nvPr/>
        </p:nvCxnSpPr>
        <p:spPr>
          <a:xfrm flipH="1" rot="10800000">
            <a:off x="6735200" y="2267200"/>
            <a:ext cx="189000" cy="8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p65"/>
          <p:cNvSpPr txBox="1"/>
          <p:nvPr/>
        </p:nvSpPr>
        <p:spPr>
          <a:xfrm>
            <a:off x="1983725" y="2869900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65"/>
          <p:cNvSpPr txBox="1"/>
          <p:nvPr/>
        </p:nvSpPr>
        <p:spPr>
          <a:xfrm>
            <a:off x="3126725" y="2869900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4193525" y="2869900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>
            <a:off x="5260325" y="2869900"/>
            <a:ext cx="670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200 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numbers</a:t>
            </a:r>
            <a:endParaRPr b="1"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6182875" y="604550"/>
            <a:ext cx="2696700" cy="12090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At every time step, RNN memory size remains same e.g. 200 in this case. The values in memory keeps changing with new input.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/>
          <p:nvPr/>
        </p:nvSpPr>
        <p:spPr>
          <a:xfrm>
            <a:off x="1020150" y="3882100"/>
            <a:ext cx="71037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F6000"/>
                </a:solidFill>
                <a:latin typeface="Georgia"/>
                <a:ea typeface="Georgia"/>
                <a:cs typeface="Georgia"/>
                <a:sym typeface="Georgia"/>
              </a:rPr>
              <a:t>How RNN builds it’s memory?</a:t>
            </a:r>
            <a:endParaRPr sz="2400">
              <a:solidFill>
                <a:srgbClr val="7F6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Math of RNN</a:t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91" name="Google Shape;6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350" y="452563"/>
            <a:ext cx="5075297" cy="3161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/>
        </p:nvSpPr>
        <p:spPr>
          <a:xfrm>
            <a:off x="2371025" y="1572225"/>
            <a:ext cx="4581600" cy="1752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7"/>
          <p:cNvSpPr txBox="1"/>
          <p:nvPr/>
        </p:nvSpPr>
        <p:spPr>
          <a:xfrm>
            <a:off x="3248996" y="405450"/>
            <a:ext cx="2646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 Cell 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67"/>
          <p:cNvSpPr/>
          <p:nvPr/>
        </p:nvSpPr>
        <p:spPr>
          <a:xfrm>
            <a:off x="2525750" y="19450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67"/>
          <p:cNvSpPr txBox="1"/>
          <p:nvPr/>
        </p:nvSpPr>
        <p:spPr>
          <a:xfrm>
            <a:off x="1466125" y="194970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00" name="Google Shape;700;p67"/>
          <p:cNvCxnSpPr>
            <a:stCxn id="699" idx="3"/>
            <a:endCxn id="698" idx="1"/>
          </p:cNvCxnSpPr>
          <p:nvPr/>
        </p:nvCxnSpPr>
        <p:spPr>
          <a:xfrm>
            <a:off x="1998325" y="2086350"/>
            <a:ext cx="5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67"/>
          <p:cNvSpPr/>
          <p:nvPr/>
        </p:nvSpPr>
        <p:spPr>
          <a:xfrm>
            <a:off x="4290850" y="284730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67"/>
          <p:cNvSpPr txBox="1"/>
          <p:nvPr/>
        </p:nvSpPr>
        <p:spPr>
          <a:xfrm>
            <a:off x="4441550" y="36612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03" name="Google Shape;703;p67"/>
          <p:cNvCxnSpPr>
            <a:stCxn id="702" idx="0"/>
            <a:endCxn id="701" idx="2"/>
          </p:cNvCxnSpPr>
          <p:nvPr/>
        </p:nvCxnSpPr>
        <p:spPr>
          <a:xfrm flipH="1" rot="10800000">
            <a:off x="4707650" y="3129925"/>
            <a:ext cx="72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4" name="Google Shape;704;p67"/>
          <p:cNvSpPr/>
          <p:nvPr/>
        </p:nvSpPr>
        <p:spPr>
          <a:xfrm>
            <a:off x="4290850" y="194505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5" name="Google Shape;705;p67"/>
          <p:cNvCxnSpPr>
            <a:stCxn id="698" idx="3"/>
            <a:endCxn id="704" idx="1"/>
          </p:cNvCxnSpPr>
          <p:nvPr/>
        </p:nvCxnSpPr>
        <p:spPr>
          <a:xfrm>
            <a:off x="3373550" y="2086350"/>
            <a:ext cx="9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67"/>
          <p:cNvCxnSpPr>
            <a:stCxn id="701" idx="0"/>
            <a:endCxn id="704" idx="2"/>
          </p:cNvCxnSpPr>
          <p:nvPr/>
        </p:nvCxnSpPr>
        <p:spPr>
          <a:xfrm rot="10800000">
            <a:off x="4714750" y="22278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7" name="Google Shape;707;p67"/>
          <p:cNvSpPr/>
          <p:nvPr/>
        </p:nvSpPr>
        <p:spPr>
          <a:xfrm>
            <a:off x="5870650" y="194505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Tanh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(or ReLU)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8" name="Google Shape;708;p67"/>
          <p:cNvCxnSpPr>
            <a:stCxn id="704" idx="3"/>
            <a:endCxn id="707" idx="1"/>
          </p:cNvCxnSpPr>
          <p:nvPr/>
        </p:nvCxnSpPr>
        <p:spPr>
          <a:xfrm>
            <a:off x="5138650" y="2086350"/>
            <a:ext cx="7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9" name="Google Shape;709;p67"/>
          <p:cNvCxnSpPr>
            <a:stCxn id="707" idx="3"/>
            <a:endCxn id="710" idx="1"/>
          </p:cNvCxnSpPr>
          <p:nvPr/>
        </p:nvCxnSpPr>
        <p:spPr>
          <a:xfrm>
            <a:off x="6718450" y="2086350"/>
            <a:ext cx="7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67"/>
          <p:cNvSpPr txBox="1"/>
          <p:nvPr/>
        </p:nvSpPr>
        <p:spPr>
          <a:xfrm>
            <a:off x="7450450" y="194970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383875" y="2888575"/>
            <a:ext cx="16848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At every time step, RNN has two inputs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7"/>
          <p:cNvSpPr txBox="1"/>
          <p:nvPr/>
        </p:nvSpPr>
        <p:spPr>
          <a:xfrm>
            <a:off x="4183598" y="4054350"/>
            <a:ext cx="106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endParaRPr b="1" sz="10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e.g word</a:t>
            </a:r>
            <a:endParaRPr b="1" sz="10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3" name="Google Shape;713;p67"/>
          <p:cNvSpPr txBox="1"/>
          <p:nvPr/>
        </p:nvSpPr>
        <p:spPr>
          <a:xfrm>
            <a:off x="1308325" y="1522200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Previous 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67"/>
          <p:cNvSpPr txBox="1"/>
          <p:nvPr/>
        </p:nvSpPr>
        <p:spPr>
          <a:xfrm>
            <a:off x="7251925" y="1522200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Updated memory</a:t>
            </a:r>
            <a:endParaRPr b="1"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8"/>
          <p:cNvSpPr txBox="1"/>
          <p:nvPr/>
        </p:nvSpPr>
        <p:spPr>
          <a:xfrm>
            <a:off x="2962500" y="1354950"/>
            <a:ext cx="3314400" cy="159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8"/>
          <p:cNvSpPr/>
          <p:nvPr/>
        </p:nvSpPr>
        <p:spPr>
          <a:xfrm>
            <a:off x="3231925" y="1727775"/>
            <a:ext cx="65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8"/>
          <p:cNvSpPr txBox="1"/>
          <p:nvPr/>
        </p:nvSpPr>
        <p:spPr>
          <a:xfrm>
            <a:off x="2172300" y="17324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22" name="Google Shape;722;p68"/>
          <p:cNvCxnSpPr>
            <a:stCxn id="721" idx="3"/>
            <a:endCxn id="720" idx="1"/>
          </p:cNvCxnSpPr>
          <p:nvPr/>
        </p:nvCxnSpPr>
        <p:spPr>
          <a:xfrm>
            <a:off x="2704500" y="1869075"/>
            <a:ext cx="5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" name="Google Shape;723;p68"/>
          <p:cNvSpPr/>
          <p:nvPr/>
        </p:nvSpPr>
        <p:spPr>
          <a:xfrm>
            <a:off x="4539825" y="2401425"/>
            <a:ext cx="53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68"/>
          <p:cNvSpPr txBox="1"/>
          <p:nvPr/>
        </p:nvSpPr>
        <p:spPr>
          <a:xfrm>
            <a:off x="4539825" y="3139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25" name="Google Shape;725;p68"/>
          <p:cNvCxnSpPr>
            <a:stCxn id="724" idx="0"/>
            <a:endCxn id="723" idx="2"/>
          </p:cNvCxnSpPr>
          <p:nvPr/>
        </p:nvCxnSpPr>
        <p:spPr>
          <a:xfrm rot="10800000">
            <a:off x="4805925" y="2684075"/>
            <a:ext cx="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68"/>
          <p:cNvSpPr/>
          <p:nvPr/>
        </p:nvSpPr>
        <p:spPr>
          <a:xfrm>
            <a:off x="4539825" y="1727775"/>
            <a:ext cx="5322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7" name="Google Shape;727;p68"/>
          <p:cNvCxnSpPr>
            <a:stCxn id="720" idx="3"/>
            <a:endCxn id="726" idx="1"/>
          </p:cNvCxnSpPr>
          <p:nvPr/>
        </p:nvCxnSpPr>
        <p:spPr>
          <a:xfrm>
            <a:off x="3884125" y="1869075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8" name="Google Shape;728;p68"/>
          <p:cNvCxnSpPr>
            <a:stCxn id="723" idx="0"/>
            <a:endCxn id="726" idx="2"/>
          </p:cNvCxnSpPr>
          <p:nvPr/>
        </p:nvCxnSpPr>
        <p:spPr>
          <a:xfrm rot="10800000">
            <a:off x="4805925" y="2010525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9" name="Google Shape;729;p68"/>
          <p:cNvSpPr/>
          <p:nvPr/>
        </p:nvSpPr>
        <p:spPr>
          <a:xfrm>
            <a:off x="5510025" y="1727775"/>
            <a:ext cx="6036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tanh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0" name="Google Shape;730;p68"/>
          <p:cNvCxnSpPr>
            <a:stCxn id="726" idx="3"/>
            <a:endCxn id="729" idx="1"/>
          </p:cNvCxnSpPr>
          <p:nvPr/>
        </p:nvCxnSpPr>
        <p:spPr>
          <a:xfrm>
            <a:off x="5072025" y="1869075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68"/>
          <p:cNvCxnSpPr>
            <a:stCxn id="729" idx="3"/>
            <a:endCxn id="732" idx="1"/>
          </p:cNvCxnSpPr>
          <p:nvPr/>
        </p:nvCxnSpPr>
        <p:spPr>
          <a:xfrm>
            <a:off x="6113625" y="1869075"/>
            <a:ext cx="44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68"/>
          <p:cNvSpPr txBox="1"/>
          <p:nvPr/>
        </p:nvSpPr>
        <p:spPr>
          <a:xfrm>
            <a:off x="6556425" y="17324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3" name="Google Shape;733;p68"/>
          <p:cNvSpPr txBox="1"/>
          <p:nvPr/>
        </p:nvSpPr>
        <p:spPr>
          <a:xfrm>
            <a:off x="4274773" y="3456075"/>
            <a:ext cx="106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e.g word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4" name="Google Shape;734;p68"/>
          <p:cNvSpPr txBox="1"/>
          <p:nvPr/>
        </p:nvSpPr>
        <p:spPr>
          <a:xfrm>
            <a:off x="2014500" y="13049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Previous 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68"/>
          <p:cNvSpPr txBox="1"/>
          <p:nvPr/>
        </p:nvSpPr>
        <p:spPr>
          <a:xfrm>
            <a:off x="6281700" y="13049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Updated 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68"/>
          <p:cNvSpPr txBox="1"/>
          <p:nvPr/>
        </p:nvSpPr>
        <p:spPr>
          <a:xfrm>
            <a:off x="3254321" y="528375"/>
            <a:ext cx="2646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 Cell 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68"/>
          <p:cNvSpPr txBox="1"/>
          <p:nvPr/>
        </p:nvSpPr>
        <p:spPr>
          <a:xfrm>
            <a:off x="3231925" y="14591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W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68"/>
          <p:cNvSpPr txBox="1"/>
          <p:nvPr/>
        </p:nvSpPr>
        <p:spPr>
          <a:xfrm>
            <a:off x="5072025" y="2406075"/>
            <a:ext cx="718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9" name="Google Shape;7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500" y="4216825"/>
            <a:ext cx="3686858" cy="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8"/>
          <p:cNvSpPr txBox="1"/>
          <p:nvPr/>
        </p:nvSpPr>
        <p:spPr>
          <a:xfrm>
            <a:off x="3876650" y="18383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WS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t-1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68"/>
          <p:cNvSpPr txBox="1"/>
          <p:nvPr/>
        </p:nvSpPr>
        <p:spPr>
          <a:xfrm>
            <a:off x="4735000" y="2069250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9"/>
          <p:cNvSpPr txBox="1"/>
          <p:nvPr/>
        </p:nvSpPr>
        <p:spPr>
          <a:xfrm>
            <a:off x="1073250" y="1194350"/>
            <a:ext cx="3314400" cy="159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9"/>
          <p:cNvSpPr/>
          <p:nvPr/>
        </p:nvSpPr>
        <p:spPr>
          <a:xfrm>
            <a:off x="1342675" y="1567175"/>
            <a:ext cx="65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69"/>
          <p:cNvSpPr txBox="1"/>
          <p:nvPr/>
        </p:nvSpPr>
        <p:spPr>
          <a:xfrm>
            <a:off x="283050" y="15718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49" name="Google Shape;749;p69"/>
          <p:cNvCxnSpPr>
            <a:stCxn id="748" idx="3"/>
            <a:endCxn id="747" idx="1"/>
          </p:cNvCxnSpPr>
          <p:nvPr/>
        </p:nvCxnSpPr>
        <p:spPr>
          <a:xfrm>
            <a:off x="815250" y="1708475"/>
            <a:ext cx="5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69"/>
          <p:cNvSpPr/>
          <p:nvPr/>
        </p:nvSpPr>
        <p:spPr>
          <a:xfrm>
            <a:off x="2650575" y="2240825"/>
            <a:ext cx="53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69"/>
          <p:cNvSpPr txBox="1"/>
          <p:nvPr/>
        </p:nvSpPr>
        <p:spPr>
          <a:xfrm>
            <a:off x="2650575" y="2978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52" name="Google Shape;752;p69"/>
          <p:cNvCxnSpPr>
            <a:stCxn id="751" idx="0"/>
            <a:endCxn id="750" idx="2"/>
          </p:cNvCxnSpPr>
          <p:nvPr/>
        </p:nvCxnSpPr>
        <p:spPr>
          <a:xfrm rot="10800000">
            <a:off x="2916675" y="2523475"/>
            <a:ext cx="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p69"/>
          <p:cNvSpPr/>
          <p:nvPr/>
        </p:nvSpPr>
        <p:spPr>
          <a:xfrm>
            <a:off x="2650575" y="1567175"/>
            <a:ext cx="5322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4" name="Google Shape;754;p69"/>
          <p:cNvCxnSpPr>
            <a:stCxn id="747" idx="3"/>
            <a:endCxn id="753" idx="1"/>
          </p:cNvCxnSpPr>
          <p:nvPr/>
        </p:nvCxnSpPr>
        <p:spPr>
          <a:xfrm>
            <a:off x="1994875" y="1708475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69"/>
          <p:cNvCxnSpPr>
            <a:stCxn id="750" idx="0"/>
            <a:endCxn id="753" idx="2"/>
          </p:cNvCxnSpPr>
          <p:nvPr/>
        </p:nvCxnSpPr>
        <p:spPr>
          <a:xfrm rot="10800000">
            <a:off x="2916675" y="1849925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69"/>
          <p:cNvSpPr/>
          <p:nvPr/>
        </p:nvSpPr>
        <p:spPr>
          <a:xfrm>
            <a:off x="3620775" y="1567175"/>
            <a:ext cx="6036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tanh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7" name="Google Shape;757;p69"/>
          <p:cNvCxnSpPr>
            <a:stCxn id="753" idx="3"/>
            <a:endCxn id="756" idx="1"/>
          </p:cNvCxnSpPr>
          <p:nvPr/>
        </p:nvCxnSpPr>
        <p:spPr>
          <a:xfrm>
            <a:off x="3182775" y="1708475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69"/>
          <p:cNvCxnSpPr>
            <a:stCxn id="756" idx="3"/>
            <a:endCxn id="759" idx="1"/>
          </p:cNvCxnSpPr>
          <p:nvPr/>
        </p:nvCxnSpPr>
        <p:spPr>
          <a:xfrm>
            <a:off x="4224375" y="1708475"/>
            <a:ext cx="44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9" name="Google Shape;759;p69"/>
          <p:cNvSpPr txBox="1"/>
          <p:nvPr/>
        </p:nvSpPr>
        <p:spPr>
          <a:xfrm>
            <a:off x="4667175" y="15718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0" name="Google Shape;760;p69"/>
          <p:cNvSpPr txBox="1"/>
          <p:nvPr/>
        </p:nvSpPr>
        <p:spPr>
          <a:xfrm>
            <a:off x="2385523" y="3295475"/>
            <a:ext cx="106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e.g word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1" name="Google Shape;761;p69"/>
          <p:cNvSpPr txBox="1"/>
          <p:nvPr/>
        </p:nvSpPr>
        <p:spPr>
          <a:xfrm>
            <a:off x="125250" y="11443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Previous 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9"/>
          <p:cNvSpPr txBox="1"/>
          <p:nvPr/>
        </p:nvSpPr>
        <p:spPr>
          <a:xfrm>
            <a:off x="4392450" y="11443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Updated 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69"/>
          <p:cNvSpPr txBox="1"/>
          <p:nvPr/>
        </p:nvSpPr>
        <p:spPr>
          <a:xfrm>
            <a:off x="1365071" y="367775"/>
            <a:ext cx="2646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 Cell 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69"/>
          <p:cNvSpPr txBox="1"/>
          <p:nvPr/>
        </p:nvSpPr>
        <p:spPr>
          <a:xfrm>
            <a:off x="1342675" y="12985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W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69"/>
          <p:cNvSpPr txBox="1"/>
          <p:nvPr/>
        </p:nvSpPr>
        <p:spPr>
          <a:xfrm>
            <a:off x="3182775" y="2245475"/>
            <a:ext cx="718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69"/>
          <p:cNvSpPr txBox="1"/>
          <p:nvPr/>
        </p:nvSpPr>
        <p:spPr>
          <a:xfrm>
            <a:off x="1987400" y="16777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WS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t-1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69"/>
          <p:cNvSpPr txBox="1"/>
          <p:nvPr/>
        </p:nvSpPr>
        <p:spPr>
          <a:xfrm>
            <a:off x="2845750" y="1908650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8" name="Google Shape;7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38" y="3990075"/>
            <a:ext cx="2804275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9"/>
          <p:cNvSpPr txBox="1"/>
          <p:nvPr/>
        </p:nvSpPr>
        <p:spPr>
          <a:xfrm>
            <a:off x="5642175" y="1494725"/>
            <a:ext cx="192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ize of U &amp; W?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9"/>
          <p:cNvSpPr txBox="1"/>
          <p:nvPr/>
        </p:nvSpPr>
        <p:spPr>
          <a:xfrm>
            <a:off x="5697100" y="2047475"/>
            <a:ext cx="32580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Let's</a:t>
            </a: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assume size of ...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RNN State (S) →  [ 200, 1 ]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word embedding (X) →  [ 50, 1 ]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69"/>
          <p:cNvSpPr txBox="1"/>
          <p:nvPr/>
        </p:nvSpPr>
        <p:spPr>
          <a:xfrm>
            <a:off x="5697100" y="3038075"/>
            <a:ext cx="325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 matrix multiplication rules to calculate size of U and W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"/>
          <p:cNvSpPr txBox="1"/>
          <p:nvPr/>
        </p:nvSpPr>
        <p:spPr>
          <a:xfrm>
            <a:off x="1073250" y="1194350"/>
            <a:ext cx="3314400" cy="1592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0"/>
          <p:cNvSpPr/>
          <p:nvPr/>
        </p:nvSpPr>
        <p:spPr>
          <a:xfrm>
            <a:off x="1342675" y="1567175"/>
            <a:ext cx="65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70"/>
          <p:cNvSpPr txBox="1"/>
          <p:nvPr/>
        </p:nvSpPr>
        <p:spPr>
          <a:xfrm>
            <a:off x="283050" y="15718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79" name="Google Shape;779;p70"/>
          <p:cNvCxnSpPr>
            <a:stCxn id="778" idx="3"/>
            <a:endCxn id="777" idx="1"/>
          </p:cNvCxnSpPr>
          <p:nvPr/>
        </p:nvCxnSpPr>
        <p:spPr>
          <a:xfrm>
            <a:off x="815250" y="1708475"/>
            <a:ext cx="5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70"/>
          <p:cNvSpPr/>
          <p:nvPr/>
        </p:nvSpPr>
        <p:spPr>
          <a:xfrm>
            <a:off x="2650575" y="2240825"/>
            <a:ext cx="5322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2650575" y="2978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82" name="Google Shape;782;p70"/>
          <p:cNvCxnSpPr>
            <a:stCxn id="781" idx="0"/>
            <a:endCxn id="780" idx="2"/>
          </p:cNvCxnSpPr>
          <p:nvPr/>
        </p:nvCxnSpPr>
        <p:spPr>
          <a:xfrm rot="10800000">
            <a:off x="2916675" y="2523475"/>
            <a:ext cx="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70"/>
          <p:cNvSpPr/>
          <p:nvPr/>
        </p:nvSpPr>
        <p:spPr>
          <a:xfrm>
            <a:off x="2650575" y="1567175"/>
            <a:ext cx="5322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4" name="Google Shape;784;p70"/>
          <p:cNvCxnSpPr>
            <a:stCxn id="777" idx="3"/>
            <a:endCxn id="783" idx="1"/>
          </p:cNvCxnSpPr>
          <p:nvPr/>
        </p:nvCxnSpPr>
        <p:spPr>
          <a:xfrm>
            <a:off x="1994875" y="1708475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70"/>
          <p:cNvCxnSpPr>
            <a:stCxn id="780" idx="0"/>
            <a:endCxn id="783" idx="2"/>
          </p:cNvCxnSpPr>
          <p:nvPr/>
        </p:nvCxnSpPr>
        <p:spPr>
          <a:xfrm rot="10800000">
            <a:off x="2916675" y="1849925"/>
            <a:ext cx="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6" name="Google Shape;786;p70"/>
          <p:cNvSpPr/>
          <p:nvPr/>
        </p:nvSpPr>
        <p:spPr>
          <a:xfrm>
            <a:off x="3620775" y="1567175"/>
            <a:ext cx="6036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tanh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7" name="Google Shape;787;p70"/>
          <p:cNvCxnSpPr>
            <a:stCxn id="783" idx="3"/>
            <a:endCxn id="786" idx="1"/>
          </p:cNvCxnSpPr>
          <p:nvPr/>
        </p:nvCxnSpPr>
        <p:spPr>
          <a:xfrm>
            <a:off x="3182775" y="1708475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70"/>
          <p:cNvCxnSpPr>
            <a:stCxn id="786" idx="3"/>
            <a:endCxn id="789" idx="1"/>
          </p:cNvCxnSpPr>
          <p:nvPr/>
        </p:nvCxnSpPr>
        <p:spPr>
          <a:xfrm>
            <a:off x="4224375" y="1708475"/>
            <a:ext cx="44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70"/>
          <p:cNvSpPr txBox="1"/>
          <p:nvPr/>
        </p:nvSpPr>
        <p:spPr>
          <a:xfrm>
            <a:off x="4667175" y="157182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0" name="Google Shape;790;p70"/>
          <p:cNvSpPr txBox="1"/>
          <p:nvPr/>
        </p:nvSpPr>
        <p:spPr>
          <a:xfrm>
            <a:off x="2385523" y="3295475"/>
            <a:ext cx="106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e.g word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1" name="Google Shape;791;p70"/>
          <p:cNvSpPr txBox="1"/>
          <p:nvPr/>
        </p:nvSpPr>
        <p:spPr>
          <a:xfrm>
            <a:off x="125250" y="11443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Previous 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70"/>
          <p:cNvSpPr txBox="1"/>
          <p:nvPr/>
        </p:nvSpPr>
        <p:spPr>
          <a:xfrm>
            <a:off x="4392450" y="1144325"/>
            <a:ext cx="847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Updated memory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70"/>
          <p:cNvSpPr txBox="1"/>
          <p:nvPr/>
        </p:nvSpPr>
        <p:spPr>
          <a:xfrm>
            <a:off x="1365071" y="367775"/>
            <a:ext cx="2646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 Cell 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70"/>
          <p:cNvSpPr txBox="1"/>
          <p:nvPr/>
        </p:nvSpPr>
        <p:spPr>
          <a:xfrm>
            <a:off x="1342675" y="12985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W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3182775" y="2245475"/>
            <a:ext cx="718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Weights → U</a:t>
            </a:r>
            <a:endParaRPr b="1" sz="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6" name="Google Shape;796;p70"/>
          <p:cNvSpPr txBox="1"/>
          <p:nvPr/>
        </p:nvSpPr>
        <p:spPr>
          <a:xfrm>
            <a:off x="1987400" y="1677725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WS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t-1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endParaRPr b="1" baseline="-25000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7" name="Google Shape;797;p70"/>
          <p:cNvSpPr txBox="1"/>
          <p:nvPr/>
        </p:nvSpPr>
        <p:spPr>
          <a:xfrm>
            <a:off x="2845750" y="1908650"/>
            <a:ext cx="65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UX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+ b</a:t>
            </a:r>
            <a:r>
              <a:rPr b="1"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endParaRPr b="1"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8" name="Google Shape;7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38" y="3990075"/>
            <a:ext cx="2804275" cy="3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70"/>
          <p:cNvSpPr txBox="1"/>
          <p:nvPr/>
        </p:nvSpPr>
        <p:spPr>
          <a:xfrm>
            <a:off x="5642175" y="1494725"/>
            <a:ext cx="192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Size of U &amp; W?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0"/>
          <p:cNvSpPr txBox="1"/>
          <p:nvPr/>
        </p:nvSpPr>
        <p:spPr>
          <a:xfrm>
            <a:off x="5697100" y="2047475"/>
            <a:ext cx="32580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Let's assume size of ... 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RNN State (S) →  [ 200, 1 ]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word embedding (X) →  [ 50, 1 ]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0"/>
          <p:cNvSpPr txBox="1"/>
          <p:nvPr/>
        </p:nvSpPr>
        <p:spPr>
          <a:xfrm>
            <a:off x="5697100" y="3038075"/>
            <a:ext cx="3258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 matrix multiplication rules to calculate size of U and W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70"/>
          <p:cNvSpPr txBox="1"/>
          <p:nvPr/>
        </p:nvSpPr>
        <p:spPr>
          <a:xfrm>
            <a:off x="5697100" y="3523425"/>
            <a:ext cx="3021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1"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[ 200, 50 ]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W </a:t>
            </a:r>
            <a:r>
              <a:rPr b="1"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 [ 200, 200 ]</a:t>
            </a:r>
            <a:endParaRPr b="1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1"/>
          <p:cNvSpPr txBox="1"/>
          <p:nvPr/>
        </p:nvSpPr>
        <p:spPr>
          <a:xfrm>
            <a:off x="831275" y="3860225"/>
            <a:ext cx="7056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Weights of RNN (</a:t>
            </a: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U, W) remain same at all time steps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71"/>
          <p:cNvSpPr txBox="1"/>
          <p:nvPr/>
        </p:nvSpPr>
        <p:spPr>
          <a:xfrm>
            <a:off x="1496813" y="294042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09" name="Google Shape;809;p71"/>
          <p:cNvCxnSpPr/>
          <p:nvPr/>
        </p:nvCxnSpPr>
        <p:spPr>
          <a:xfrm>
            <a:off x="1111894" y="2138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71"/>
          <p:cNvSpPr txBox="1"/>
          <p:nvPr/>
        </p:nvSpPr>
        <p:spPr>
          <a:xfrm>
            <a:off x="591363" y="2034216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11" name="Google Shape;811;p71"/>
          <p:cNvCxnSpPr/>
          <p:nvPr/>
        </p:nvCxnSpPr>
        <p:spPr>
          <a:xfrm>
            <a:off x="1972283" y="2143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2" name="Google Shape;812;p71"/>
          <p:cNvSpPr txBox="1"/>
          <p:nvPr/>
        </p:nvSpPr>
        <p:spPr>
          <a:xfrm>
            <a:off x="2218664" y="2077467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3" name="Google Shape;813;p71"/>
          <p:cNvSpPr/>
          <p:nvPr/>
        </p:nvSpPr>
        <p:spPr>
          <a:xfrm>
            <a:off x="1483290" y="1874000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4" name="Google Shape;814;p71"/>
          <p:cNvCxnSpPr/>
          <p:nvPr/>
        </p:nvCxnSpPr>
        <p:spPr>
          <a:xfrm rot="10800000">
            <a:off x="1680079" y="2484164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71"/>
          <p:cNvSpPr txBox="1"/>
          <p:nvPr/>
        </p:nvSpPr>
        <p:spPr>
          <a:xfrm>
            <a:off x="1330888" y="3198800"/>
            <a:ext cx="690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The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6" name="Google Shape;816;p71"/>
          <p:cNvSpPr txBox="1"/>
          <p:nvPr/>
        </p:nvSpPr>
        <p:spPr>
          <a:xfrm>
            <a:off x="1933363" y="2256825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17" name="Google Shape;817;p71"/>
          <p:cNvSpPr txBox="1"/>
          <p:nvPr/>
        </p:nvSpPr>
        <p:spPr>
          <a:xfrm>
            <a:off x="2723788" y="2949750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18" name="Google Shape;818;p71"/>
          <p:cNvCxnSpPr/>
          <p:nvPr/>
        </p:nvCxnSpPr>
        <p:spPr>
          <a:xfrm>
            <a:off x="2559694" y="2138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71"/>
          <p:cNvSpPr/>
          <p:nvPr/>
        </p:nvSpPr>
        <p:spPr>
          <a:xfrm>
            <a:off x="2931090" y="1874000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0" name="Google Shape;820;p71"/>
          <p:cNvCxnSpPr/>
          <p:nvPr/>
        </p:nvCxnSpPr>
        <p:spPr>
          <a:xfrm rot="10800000">
            <a:off x="3127879" y="2484164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71"/>
          <p:cNvSpPr txBox="1"/>
          <p:nvPr/>
        </p:nvSpPr>
        <p:spPr>
          <a:xfrm>
            <a:off x="2805838" y="3198800"/>
            <a:ext cx="6357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rain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2" name="Google Shape;822;p71"/>
          <p:cNvSpPr/>
          <p:nvPr/>
        </p:nvSpPr>
        <p:spPr>
          <a:xfrm>
            <a:off x="1483290" y="1874000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3" name="Google Shape;823;p71"/>
          <p:cNvCxnSpPr/>
          <p:nvPr/>
        </p:nvCxnSpPr>
        <p:spPr>
          <a:xfrm>
            <a:off x="3420083" y="2143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71"/>
          <p:cNvSpPr txBox="1"/>
          <p:nvPr/>
        </p:nvSpPr>
        <p:spPr>
          <a:xfrm>
            <a:off x="3666464" y="2077467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5" name="Google Shape;825;p71"/>
          <p:cNvSpPr txBox="1"/>
          <p:nvPr/>
        </p:nvSpPr>
        <p:spPr>
          <a:xfrm>
            <a:off x="3457363" y="2256825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26" name="Google Shape;826;p71"/>
          <p:cNvSpPr txBox="1"/>
          <p:nvPr/>
        </p:nvSpPr>
        <p:spPr>
          <a:xfrm>
            <a:off x="4171588" y="2949750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27" name="Google Shape;827;p71"/>
          <p:cNvCxnSpPr/>
          <p:nvPr/>
        </p:nvCxnSpPr>
        <p:spPr>
          <a:xfrm>
            <a:off x="4007494" y="2138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71"/>
          <p:cNvSpPr/>
          <p:nvPr/>
        </p:nvSpPr>
        <p:spPr>
          <a:xfrm>
            <a:off x="4378890" y="1874000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9" name="Google Shape;829;p71"/>
          <p:cNvCxnSpPr/>
          <p:nvPr/>
        </p:nvCxnSpPr>
        <p:spPr>
          <a:xfrm rot="10800000">
            <a:off x="4575679" y="2484164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71"/>
          <p:cNvSpPr txBox="1"/>
          <p:nvPr/>
        </p:nvSpPr>
        <p:spPr>
          <a:xfrm>
            <a:off x="4097788" y="3198800"/>
            <a:ext cx="955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stopped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31" name="Google Shape;831;p71"/>
          <p:cNvCxnSpPr/>
          <p:nvPr/>
        </p:nvCxnSpPr>
        <p:spPr>
          <a:xfrm>
            <a:off x="4867883" y="2143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71"/>
          <p:cNvSpPr txBox="1"/>
          <p:nvPr/>
        </p:nvSpPr>
        <p:spPr>
          <a:xfrm>
            <a:off x="5114264" y="2077467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3" name="Google Shape;833;p71"/>
          <p:cNvSpPr txBox="1"/>
          <p:nvPr/>
        </p:nvSpPr>
        <p:spPr>
          <a:xfrm>
            <a:off x="4828963" y="2256825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rain, stopped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34" name="Google Shape;834;p71"/>
          <p:cNvSpPr txBox="1"/>
          <p:nvPr/>
        </p:nvSpPr>
        <p:spPr>
          <a:xfrm>
            <a:off x="5695588" y="2949750"/>
            <a:ext cx="8601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35" name="Google Shape;835;p71"/>
          <p:cNvCxnSpPr>
            <a:endCxn id="836" idx="2"/>
          </p:cNvCxnSpPr>
          <p:nvPr/>
        </p:nvCxnSpPr>
        <p:spPr>
          <a:xfrm flipH="1" rot="10800000">
            <a:off x="5531490" y="2138450"/>
            <a:ext cx="3714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6" name="Google Shape;836;p71"/>
          <p:cNvSpPr/>
          <p:nvPr/>
        </p:nvSpPr>
        <p:spPr>
          <a:xfrm>
            <a:off x="5902890" y="1874000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RNN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7" name="Google Shape;837;p71"/>
          <p:cNvCxnSpPr/>
          <p:nvPr/>
        </p:nvCxnSpPr>
        <p:spPr>
          <a:xfrm rot="10800000">
            <a:off x="6099679" y="2484164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71"/>
          <p:cNvSpPr txBox="1"/>
          <p:nvPr/>
        </p:nvSpPr>
        <p:spPr>
          <a:xfrm>
            <a:off x="5907088" y="3194300"/>
            <a:ext cx="385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39" name="Google Shape;839;p71"/>
          <p:cNvCxnSpPr/>
          <p:nvPr/>
        </p:nvCxnSpPr>
        <p:spPr>
          <a:xfrm>
            <a:off x="6391883" y="2143980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Google Shape;840;p71"/>
          <p:cNvSpPr txBox="1"/>
          <p:nvPr/>
        </p:nvSpPr>
        <p:spPr>
          <a:xfrm>
            <a:off x="6638264" y="2077467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t+6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1" name="Google Shape;841;p71"/>
          <p:cNvSpPr txBox="1"/>
          <p:nvPr/>
        </p:nvSpPr>
        <p:spPr>
          <a:xfrm>
            <a:off x="6276763" y="2256825"/>
            <a:ext cx="955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Knowledge of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The, rain, stopped,, and,the, sky, is</a:t>
            </a:r>
            <a:endParaRPr b="1" sz="6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42" name="Google Shape;842;p71"/>
          <p:cNvSpPr/>
          <p:nvPr/>
        </p:nvSpPr>
        <p:spPr>
          <a:xfrm>
            <a:off x="7221200" y="1448775"/>
            <a:ext cx="537600" cy="139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O/P Layer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eorgia"/>
                <a:ea typeface="Georgia"/>
                <a:cs typeface="Georgia"/>
                <a:sym typeface="Georgia"/>
              </a:rPr>
              <a:t>(Dense)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3" name="Google Shape;843;p71"/>
          <p:cNvSpPr txBox="1"/>
          <p:nvPr/>
        </p:nvSpPr>
        <p:spPr>
          <a:xfrm>
            <a:off x="7956538" y="1981575"/>
            <a:ext cx="596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Clear?</a:t>
            </a:r>
            <a:endParaRPr sz="1000"/>
          </a:p>
        </p:txBody>
      </p:sp>
      <p:cxnSp>
        <p:nvCxnSpPr>
          <p:cNvPr id="844" name="Google Shape;844;p71"/>
          <p:cNvCxnSpPr>
            <a:stCxn id="842" idx="3"/>
            <a:endCxn id="843" idx="1"/>
          </p:cNvCxnSpPr>
          <p:nvPr/>
        </p:nvCxnSpPr>
        <p:spPr>
          <a:xfrm>
            <a:off x="7758800" y="2145525"/>
            <a:ext cx="1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71"/>
          <p:cNvCxnSpPr>
            <a:endCxn id="842" idx="1"/>
          </p:cNvCxnSpPr>
          <p:nvPr/>
        </p:nvCxnSpPr>
        <p:spPr>
          <a:xfrm>
            <a:off x="7023500" y="2139225"/>
            <a:ext cx="1977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865200" y="1761600"/>
            <a:ext cx="7413600" cy="17898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 was born in the state of Maharashtra in India. I studied in my village school till 10th grade and then completed my graduation in Mumbai. Currently I have my own business in IT. I am very fluent in speaking ???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u="sng">
                <a:latin typeface="Cambria"/>
                <a:ea typeface="Cambria"/>
                <a:cs typeface="Cambria"/>
                <a:sym typeface="Cambria"/>
              </a:rPr>
              <a:t> </a:t>
            </a:r>
            <a:endParaRPr u="sng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2"/>
          <p:cNvSpPr txBox="1"/>
          <p:nvPr/>
        </p:nvSpPr>
        <p:spPr>
          <a:xfrm>
            <a:off x="4402100" y="13901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When do we update weights of RNN?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1" name="Google Shape;8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2"/>
          <p:cNvSpPr txBox="1"/>
          <p:nvPr/>
        </p:nvSpPr>
        <p:spPr>
          <a:xfrm>
            <a:off x="4402100" y="26093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Gradient Descent during model training!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3"/>
          <p:cNvSpPr txBox="1"/>
          <p:nvPr/>
        </p:nvSpPr>
        <p:spPr>
          <a:xfrm>
            <a:off x="1050425" y="3840800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58" name="Google Shape;858;p73"/>
          <p:cNvCxnSpPr/>
          <p:nvPr/>
        </p:nvCxnSpPr>
        <p:spPr>
          <a:xfrm>
            <a:off x="6655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73"/>
          <p:cNvSpPr txBox="1"/>
          <p:nvPr/>
        </p:nvSpPr>
        <p:spPr>
          <a:xfrm>
            <a:off x="144975" y="2934591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60" name="Google Shape;860;p73"/>
          <p:cNvCxnSpPr/>
          <p:nvPr/>
        </p:nvCxnSpPr>
        <p:spPr>
          <a:xfrm>
            <a:off x="15258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73"/>
          <p:cNvSpPr txBox="1"/>
          <p:nvPr/>
        </p:nvSpPr>
        <p:spPr>
          <a:xfrm>
            <a:off x="17722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2" name="Google Shape;862;p73"/>
          <p:cNvSpPr/>
          <p:nvPr/>
        </p:nvSpPr>
        <p:spPr>
          <a:xfrm>
            <a:off x="10369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3" name="Google Shape;863;p73"/>
          <p:cNvCxnSpPr/>
          <p:nvPr/>
        </p:nvCxnSpPr>
        <p:spPr>
          <a:xfrm rot="10800000">
            <a:off x="12336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4" name="Google Shape;864;p73"/>
          <p:cNvSpPr txBox="1"/>
          <p:nvPr/>
        </p:nvSpPr>
        <p:spPr>
          <a:xfrm>
            <a:off x="2498225" y="3840800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65" name="Google Shape;865;p73"/>
          <p:cNvCxnSpPr/>
          <p:nvPr/>
        </p:nvCxnSpPr>
        <p:spPr>
          <a:xfrm>
            <a:off x="21133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6" name="Google Shape;866;p73"/>
          <p:cNvCxnSpPr/>
          <p:nvPr/>
        </p:nvCxnSpPr>
        <p:spPr>
          <a:xfrm>
            <a:off x="29736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73"/>
          <p:cNvSpPr txBox="1"/>
          <p:nvPr/>
        </p:nvSpPr>
        <p:spPr>
          <a:xfrm>
            <a:off x="32200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8" name="Google Shape;868;p73"/>
          <p:cNvSpPr/>
          <p:nvPr/>
        </p:nvSpPr>
        <p:spPr>
          <a:xfrm>
            <a:off x="24847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" name="Google Shape;869;p73"/>
          <p:cNvCxnSpPr/>
          <p:nvPr/>
        </p:nvCxnSpPr>
        <p:spPr>
          <a:xfrm rot="10800000">
            <a:off x="26814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73"/>
          <p:cNvSpPr txBox="1"/>
          <p:nvPr/>
        </p:nvSpPr>
        <p:spPr>
          <a:xfrm>
            <a:off x="3946025" y="3840800"/>
            <a:ext cx="4755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71" name="Google Shape;871;p73"/>
          <p:cNvCxnSpPr/>
          <p:nvPr/>
        </p:nvCxnSpPr>
        <p:spPr>
          <a:xfrm>
            <a:off x="35611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73"/>
          <p:cNvCxnSpPr/>
          <p:nvPr/>
        </p:nvCxnSpPr>
        <p:spPr>
          <a:xfrm>
            <a:off x="44214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73"/>
          <p:cNvSpPr txBox="1"/>
          <p:nvPr/>
        </p:nvSpPr>
        <p:spPr>
          <a:xfrm>
            <a:off x="46678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4" name="Google Shape;874;p73"/>
          <p:cNvSpPr/>
          <p:nvPr/>
        </p:nvSpPr>
        <p:spPr>
          <a:xfrm>
            <a:off x="39325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73"/>
          <p:cNvCxnSpPr/>
          <p:nvPr/>
        </p:nvCxnSpPr>
        <p:spPr>
          <a:xfrm rot="10800000">
            <a:off x="41292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3"/>
          <p:cNvSpPr txBox="1"/>
          <p:nvPr/>
        </p:nvSpPr>
        <p:spPr>
          <a:xfrm>
            <a:off x="5331725" y="3840800"/>
            <a:ext cx="5376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77" name="Google Shape;877;p73"/>
          <p:cNvCxnSpPr/>
          <p:nvPr/>
        </p:nvCxnSpPr>
        <p:spPr>
          <a:xfrm>
            <a:off x="50089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8" name="Google Shape;878;p73"/>
          <p:cNvCxnSpPr>
            <a:stCxn id="879" idx="0"/>
          </p:cNvCxnSpPr>
          <p:nvPr/>
        </p:nvCxnSpPr>
        <p:spPr>
          <a:xfrm rot="10800000">
            <a:off x="5586477" y="2308842"/>
            <a:ext cx="721800" cy="6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692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73"/>
          <p:cNvSpPr txBox="1"/>
          <p:nvPr/>
        </p:nvSpPr>
        <p:spPr>
          <a:xfrm>
            <a:off x="61156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1" name="Google Shape;881;p73"/>
          <p:cNvSpPr/>
          <p:nvPr/>
        </p:nvSpPr>
        <p:spPr>
          <a:xfrm>
            <a:off x="53803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3"/>
          <p:cNvSpPr txBox="1"/>
          <p:nvPr/>
        </p:nvSpPr>
        <p:spPr>
          <a:xfrm>
            <a:off x="5333950" y="2022116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O</a:t>
            </a:r>
            <a:endParaRPr baseline="-25000" sz="1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83" name="Google Shape;883;p73"/>
          <p:cNvCxnSpPr/>
          <p:nvPr/>
        </p:nvCxnSpPr>
        <p:spPr>
          <a:xfrm rot="10800000">
            <a:off x="55770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4" name="Google Shape;884;p73"/>
          <p:cNvSpPr txBox="1"/>
          <p:nvPr/>
        </p:nvSpPr>
        <p:spPr>
          <a:xfrm>
            <a:off x="6067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5" name="Google Shape;885;p73"/>
          <p:cNvSpPr txBox="1"/>
          <p:nvPr/>
        </p:nvSpPr>
        <p:spPr>
          <a:xfrm>
            <a:off x="20545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6" name="Google Shape;886;p73"/>
          <p:cNvSpPr txBox="1"/>
          <p:nvPr/>
        </p:nvSpPr>
        <p:spPr>
          <a:xfrm>
            <a:off x="35023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7" name="Google Shape;887;p73"/>
          <p:cNvSpPr txBox="1"/>
          <p:nvPr/>
        </p:nvSpPr>
        <p:spPr>
          <a:xfrm>
            <a:off x="49501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8" name="Google Shape;888;p73"/>
          <p:cNvSpPr txBox="1"/>
          <p:nvPr/>
        </p:nvSpPr>
        <p:spPr>
          <a:xfrm>
            <a:off x="5924325" y="2494013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V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9" name="Google Shape;889;p73"/>
          <p:cNvSpPr txBox="1"/>
          <p:nvPr/>
        </p:nvSpPr>
        <p:spPr>
          <a:xfrm>
            <a:off x="12163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0" name="Google Shape;890;p73"/>
          <p:cNvSpPr txBox="1"/>
          <p:nvPr/>
        </p:nvSpPr>
        <p:spPr>
          <a:xfrm>
            <a:off x="26641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1" name="Google Shape;891;p73"/>
          <p:cNvSpPr txBox="1"/>
          <p:nvPr/>
        </p:nvSpPr>
        <p:spPr>
          <a:xfrm>
            <a:off x="41119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2" name="Google Shape;892;p73"/>
          <p:cNvSpPr txBox="1"/>
          <p:nvPr/>
        </p:nvSpPr>
        <p:spPr>
          <a:xfrm>
            <a:off x="55597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3" name="Google Shape;893;p73"/>
          <p:cNvSpPr txBox="1"/>
          <p:nvPr/>
        </p:nvSpPr>
        <p:spPr>
          <a:xfrm>
            <a:off x="1819775" y="4239975"/>
            <a:ext cx="5552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Calculate Loss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take output at each time step or at last time step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73"/>
          <p:cNvSpPr txBox="1"/>
          <p:nvPr/>
        </p:nvSpPr>
        <p:spPr>
          <a:xfrm>
            <a:off x="4950100" y="1555225"/>
            <a:ext cx="1238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Model Output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73"/>
          <p:cNvSpPr/>
          <p:nvPr/>
        </p:nvSpPr>
        <p:spPr>
          <a:xfrm>
            <a:off x="6853925" y="1353175"/>
            <a:ext cx="825900" cy="66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73"/>
          <p:cNvCxnSpPr>
            <a:endCxn id="895" idx="1"/>
          </p:cNvCxnSpPr>
          <p:nvPr/>
        </p:nvCxnSpPr>
        <p:spPr>
          <a:xfrm flipH="1" rot="10800000">
            <a:off x="5871425" y="1687675"/>
            <a:ext cx="9825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7" name="Google Shape;897;p73"/>
          <p:cNvSpPr txBox="1"/>
          <p:nvPr/>
        </p:nvSpPr>
        <p:spPr>
          <a:xfrm>
            <a:off x="4950100" y="686150"/>
            <a:ext cx="1238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Expected Output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8" name="Google Shape;898;p73"/>
          <p:cNvCxnSpPr>
            <a:stCxn id="897" idx="3"/>
            <a:endCxn id="895" idx="1"/>
          </p:cNvCxnSpPr>
          <p:nvPr/>
        </p:nvCxnSpPr>
        <p:spPr>
          <a:xfrm>
            <a:off x="6188800" y="902900"/>
            <a:ext cx="665100" cy="7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73"/>
          <p:cNvSpPr/>
          <p:nvPr/>
        </p:nvSpPr>
        <p:spPr>
          <a:xfrm>
            <a:off x="7996925" y="1353175"/>
            <a:ext cx="825900" cy="669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0" name="Google Shape;900;p73"/>
          <p:cNvCxnSpPr>
            <a:stCxn id="895" idx="3"/>
            <a:endCxn id="899" idx="1"/>
          </p:cNvCxnSpPr>
          <p:nvPr/>
        </p:nvCxnSpPr>
        <p:spPr>
          <a:xfrm>
            <a:off x="7679825" y="1687675"/>
            <a:ext cx="31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4"/>
          <p:cNvSpPr txBox="1"/>
          <p:nvPr/>
        </p:nvSpPr>
        <p:spPr>
          <a:xfrm>
            <a:off x="4411425" y="1519400"/>
            <a:ext cx="4137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calculate gradient of Loss function w.r.t weights of RNN e.g. W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4"/>
          <p:cNvSpPr txBox="1"/>
          <p:nvPr/>
        </p:nvSpPr>
        <p:spPr>
          <a:xfrm>
            <a:off x="4411425" y="2586200"/>
            <a:ext cx="4137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have to see how Loss and ‘W’ are related. Then use chain rule.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75"/>
          <p:cNvCxnSpPr/>
          <p:nvPr/>
        </p:nvCxnSpPr>
        <p:spPr>
          <a:xfrm>
            <a:off x="10465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75"/>
          <p:cNvSpPr txBox="1"/>
          <p:nvPr/>
        </p:nvSpPr>
        <p:spPr>
          <a:xfrm>
            <a:off x="525975" y="2934591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14" name="Google Shape;914;p75"/>
          <p:cNvCxnSpPr/>
          <p:nvPr/>
        </p:nvCxnSpPr>
        <p:spPr>
          <a:xfrm>
            <a:off x="19068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5" name="Google Shape;915;p75"/>
          <p:cNvSpPr txBox="1"/>
          <p:nvPr/>
        </p:nvSpPr>
        <p:spPr>
          <a:xfrm>
            <a:off x="21532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6" name="Google Shape;916;p75"/>
          <p:cNvSpPr/>
          <p:nvPr/>
        </p:nvSpPr>
        <p:spPr>
          <a:xfrm>
            <a:off x="14179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7" name="Google Shape;917;p75"/>
          <p:cNvCxnSpPr/>
          <p:nvPr/>
        </p:nvCxnSpPr>
        <p:spPr>
          <a:xfrm rot="10800000">
            <a:off x="16146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75"/>
          <p:cNvCxnSpPr/>
          <p:nvPr/>
        </p:nvCxnSpPr>
        <p:spPr>
          <a:xfrm>
            <a:off x="24943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75"/>
          <p:cNvCxnSpPr/>
          <p:nvPr/>
        </p:nvCxnSpPr>
        <p:spPr>
          <a:xfrm>
            <a:off x="33546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75"/>
          <p:cNvSpPr txBox="1"/>
          <p:nvPr/>
        </p:nvSpPr>
        <p:spPr>
          <a:xfrm>
            <a:off x="36010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t+1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1" name="Google Shape;921;p75"/>
          <p:cNvSpPr/>
          <p:nvPr/>
        </p:nvSpPr>
        <p:spPr>
          <a:xfrm>
            <a:off x="28657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2" name="Google Shape;922;p75"/>
          <p:cNvCxnSpPr/>
          <p:nvPr/>
        </p:nvCxnSpPr>
        <p:spPr>
          <a:xfrm rot="10800000">
            <a:off x="30624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75"/>
          <p:cNvCxnSpPr/>
          <p:nvPr/>
        </p:nvCxnSpPr>
        <p:spPr>
          <a:xfrm>
            <a:off x="39421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75"/>
          <p:cNvCxnSpPr/>
          <p:nvPr/>
        </p:nvCxnSpPr>
        <p:spPr>
          <a:xfrm>
            <a:off x="48024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5" name="Google Shape;925;p75"/>
          <p:cNvSpPr txBox="1"/>
          <p:nvPr/>
        </p:nvSpPr>
        <p:spPr>
          <a:xfrm>
            <a:off x="50488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t+2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6" name="Google Shape;926;p75"/>
          <p:cNvSpPr/>
          <p:nvPr/>
        </p:nvSpPr>
        <p:spPr>
          <a:xfrm>
            <a:off x="43135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7" name="Google Shape;927;p75"/>
          <p:cNvCxnSpPr/>
          <p:nvPr/>
        </p:nvCxnSpPr>
        <p:spPr>
          <a:xfrm rot="10800000">
            <a:off x="45102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75"/>
          <p:cNvCxnSpPr/>
          <p:nvPr/>
        </p:nvCxnSpPr>
        <p:spPr>
          <a:xfrm>
            <a:off x="5389906" y="3039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75"/>
          <p:cNvCxnSpPr/>
          <p:nvPr/>
        </p:nvCxnSpPr>
        <p:spPr>
          <a:xfrm rot="10800000">
            <a:off x="5967416" y="230878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75"/>
          <p:cNvCxnSpPr/>
          <p:nvPr/>
        </p:nvCxnSpPr>
        <p:spPr>
          <a:xfrm>
            <a:off x="6250295" y="3044355"/>
            <a:ext cx="267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p75"/>
          <p:cNvSpPr txBox="1"/>
          <p:nvPr/>
        </p:nvSpPr>
        <p:spPr>
          <a:xfrm>
            <a:off x="6496677" y="2977842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2" name="Google Shape;932;p75"/>
          <p:cNvSpPr/>
          <p:nvPr/>
        </p:nvSpPr>
        <p:spPr>
          <a:xfrm>
            <a:off x="5761302" y="2774375"/>
            <a:ext cx="385200" cy="5289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5"/>
          <p:cNvSpPr txBox="1"/>
          <p:nvPr/>
        </p:nvSpPr>
        <p:spPr>
          <a:xfrm>
            <a:off x="5714950" y="2022116"/>
            <a:ext cx="537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baseline="-25000" lang="en" sz="10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t+3</a:t>
            </a:r>
            <a:endParaRPr baseline="-25000" sz="100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34" name="Google Shape;934;p75"/>
          <p:cNvCxnSpPr/>
          <p:nvPr/>
        </p:nvCxnSpPr>
        <p:spPr>
          <a:xfrm rot="10800000">
            <a:off x="5958091" y="3384539"/>
            <a:ext cx="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75"/>
          <p:cNvSpPr txBox="1"/>
          <p:nvPr/>
        </p:nvSpPr>
        <p:spPr>
          <a:xfrm>
            <a:off x="9877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6" name="Google Shape;936;p75"/>
          <p:cNvSpPr txBox="1"/>
          <p:nvPr/>
        </p:nvSpPr>
        <p:spPr>
          <a:xfrm>
            <a:off x="24355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7" name="Google Shape;937;p75"/>
          <p:cNvSpPr txBox="1"/>
          <p:nvPr/>
        </p:nvSpPr>
        <p:spPr>
          <a:xfrm>
            <a:off x="38833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8" name="Google Shape;938;p75"/>
          <p:cNvSpPr txBox="1"/>
          <p:nvPr/>
        </p:nvSpPr>
        <p:spPr>
          <a:xfrm>
            <a:off x="5331100" y="2774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W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9" name="Google Shape;939;p75"/>
          <p:cNvSpPr txBox="1"/>
          <p:nvPr/>
        </p:nvSpPr>
        <p:spPr>
          <a:xfrm>
            <a:off x="5940700" y="24695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V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0" name="Google Shape;940;p75"/>
          <p:cNvSpPr txBox="1"/>
          <p:nvPr/>
        </p:nvSpPr>
        <p:spPr>
          <a:xfrm>
            <a:off x="15973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1" name="Google Shape;941;p75"/>
          <p:cNvSpPr txBox="1"/>
          <p:nvPr/>
        </p:nvSpPr>
        <p:spPr>
          <a:xfrm>
            <a:off x="30451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2" name="Google Shape;942;p75"/>
          <p:cNvSpPr txBox="1"/>
          <p:nvPr/>
        </p:nvSpPr>
        <p:spPr>
          <a:xfrm>
            <a:off x="44929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3" name="Google Shape;943;p75"/>
          <p:cNvSpPr txBox="1"/>
          <p:nvPr/>
        </p:nvSpPr>
        <p:spPr>
          <a:xfrm>
            <a:off x="5940700" y="3536375"/>
            <a:ext cx="3852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U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4" name="Google Shape;944;p75"/>
          <p:cNvSpPr txBox="1"/>
          <p:nvPr/>
        </p:nvSpPr>
        <p:spPr>
          <a:xfrm>
            <a:off x="5331100" y="1555225"/>
            <a:ext cx="1238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Model Output</a:t>
            </a:r>
            <a:endParaRPr sz="1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7234925" y="1353175"/>
            <a:ext cx="825900" cy="66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6" name="Google Shape;946;p75"/>
          <p:cNvCxnSpPr>
            <a:endCxn id="945" idx="1"/>
          </p:cNvCxnSpPr>
          <p:nvPr/>
        </p:nvCxnSpPr>
        <p:spPr>
          <a:xfrm flipH="1" rot="10800000">
            <a:off x="6252425" y="1687675"/>
            <a:ext cx="9825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75"/>
          <p:cNvSpPr txBox="1"/>
          <p:nvPr/>
        </p:nvSpPr>
        <p:spPr>
          <a:xfrm>
            <a:off x="5331100" y="686150"/>
            <a:ext cx="12387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Expected Output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8" name="Google Shape;948;p75"/>
          <p:cNvCxnSpPr>
            <a:stCxn id="947" idx="3"/>
            <a:endCxn id="945" idx="1"/>
          </p:cNvCxnSpPr>
          <p:nvPr/>
        </p:nvCxnSpPr>
        <p:spPr>
          <a:xfrm>
            <a:off x="6569800" y="902900"/>
            <a:ext cx="665100" cy="7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9" name="Google Shape;949;p75"/>
          <p:cNvSpPr/>
          <p:nvPr/>
        </p:nvSpPr>
        <p:spPr>
          <a:xfrm>
            <a:off x="6244000" y="2059300"/>
            <a:ext cx="1388600" cy="618925"/>
          </a:xfrm>
          <a:custGeom>
            <a:rect b="b" l="l" r="r" t="t"/>
            <a:pathLst>
              <a:path extrusionOk="0" h="24757" w="55544">
                <a:moveTo>
                  <a:pt x="55544" y="0"/>
                </a:moveTo>
                <a:cubicBezTo>
                  <a:pt x="50002" y="4093"/>
                  <a:pt x="31550" y="22986"/>
                  <a:pt x="22293" y="24560"/>
                </a:cubicBezTo>
                <a:cubicBezTo>
                  <a:pt x="13036" y="26134"/>
                  <a:pt x="3716" y="11965"/>
                  <a:pt x="0" y="944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0" name="Google Shape;950;p75"/>
          <p:cNvSpPr/>
          <p:nvPr/>
        </p:nvSpPr>
        <p:spPr>
          <a:xfrm>
            <a:off x="6262875" y="2484375"/>
            <a:ext cx="737525" cy="538425"/>
          </a:xfrm>
          <a:custGeom>
            <a:rect b="b" l="l" r="r" t="t"/>
            <a:pathLst>
              <a:path extrusionOk="0" h="21537" w="29501">
                <a:moveTo>
                  <a:pt x="0" y="0"/>
                </a:moveTo>
                <a:cubicBezTo>
                  <a:pt x="4723" y="2582"/>
                  <a:pt x="24372" y="11903"/>
                  <a:pt x="28339" y="15492"/>
                </a:cubicBezTo>
                <a:cubicBezTo>
                  <a:pt x="32307" y="19082"/>
                  <a:pt x="24561" y="20530"/>
                  <a:pt x="23805" y="21537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1" name="Google Shape;951;p75"/>
          <p:cNvSpPr/>
          <p:nvPr/>
        </p:nvSpPr>
        <p:spPr>
          <a:xfrm>
            <a:off x="5337150" y="3249525"/>
            <a:ext cx="1539750" cy="1190925"/>
          </a:xfrm>
          <a:custGeom>
            <a:rect b="b" l="l" r="r" t="t"/>
            <a:pathLst>
              <a:path extrusionOk="0" h="47637" w="61590">
                <a:moveTo>
                  <a:pt x="61590" y="0"/>
                </a:moveTo>
                <a:cubicBezTo>
                  <a:pt x="55859" y="7935"/>
                  <a:pt x="37470" y="47168"/>
                  <a:pt x="27205" y="47609"/>
                </a:cubicBezTo>
                <a:cubicBezTo>
                  <a:pt x="16940" y="48050"/>
                  <a:pt x="4534" y="10139"/>
                  <a:pt x="0" y="264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2" name="Google Shape;952;p75"/>
          <p:cNvSpPr/>
          <p:nvPr/>
        </p:nvSpPr>
        <p:spPr>
          <a:xfrm>
            <a:off x="3872975" y="3249525"/>
            <a:ext cx="1341375" cy="1418225"/>
          </a:xfrm>
          <a:custGeom>
            <a:rect b="b" l="l" r="r" t="t"/>
            <a:pathLst>
              <a:path extrusionOk="0" h="56729" w="53655">
                <a:moveTo>
                  <a:pt x="53655" y="4912"/>
                </a:moveTo>
                <a:cubicBezTo>
                  <a:pt x="49184" y="13540"/>
                  <a:pt x="35770" y="57497"/>
                  <a:pt x="26827" y="56678"/>
                </a:cubicBezTo>
                <a:cubicBezTo>
                  <a:pt x="17885" y="55859"/>
                  <a:pt x="4471" y="9446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3" name="Google Shape;953;p75"/>
          <p:cNvSpPr/>
          <p:nvPr/>
        </p:nvSpPr>
        <p:spPr>
          <a:xfrm>
            <a:off x="2389900" y="3240075"/>
            <a:ext cx="1360275" cy="1322975"/>
          </a:xfrm>
          <a:custGeom>
            <a:rect b="b" l="l" r="r" t="t"/>
            <a:pathLst>
              <a:path extrusionOk="0" h="52919" w="54411">
                <a:moveTo>
                  <a:pt x="54411" y="1889"/>
                </a:moveTo>
                <a:cubicBezTo>
                  <a:pt x="50318" y="10391"/>
                  <a:pt x="38920" y="53214"/>
                  <a:pt x="29851" y="52899"/>
                </a:cubicBezTo>
                <a:cubicBezTo>
                  <a:pt x="20783" y="52584"/>
                  <a:pt x="4975" y="8817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4" name="Google Shape;954;p75"/>
          <p:cNvSpPr/>
          <p:nvPr/>
        </p:nvSpPr>
        <p:spPr>
          <a:xfrm>
            <a:off x="1180775" y="3240075"/>
            <a:ext cx="1143000" cy="1408375"/>
          </a:xfrm>
          <a:custGeom>
            <a:rect b="b" l="l" r="r" t="t"/>
            <a:pathLst>
              <a:path extrusionOk="0" h="56335" w="45720">
                <a:moveTo>
                  <a:pt x="45720" y="3401"/>
                </a:moveTo>
                <a:cubicBezTo>
                  <a:pt x="39926" y="12218"/>
                  <a:pt x="18578" y="56867"/>
                  <a:pt x="10958" y="56300"/>
                </a:cubicBezTo>
                <a:cubicBezTo>
                  <a:pt x="3338" y="55733"/>
                  <a:pt x="1826" y="9383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5" name="Google Shape;955;p75"/>
          <p:cNvSpPr txBox="1"/>
          <p:nvPr/>
        </p:nvSpPr>
        <p:spPr>
          <a:xfrm>
            <a:off x="143375" y="582375"/>
            <a:ext cx="5552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is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Loss related to W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Loss —&gt; O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W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25" y="2419525"/>
            <a:ext cx="4791826" cy="7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250" y="2372300"/>
            <a:ext cx="1761764" cy="7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6"/>
          <p:cNvSpPr txBox="1"/>
          <p:nvPr/>
        </p:nvSpPr>
        <p:spPr>
          <a:xfrm>
            <a:off x="1795950" y="891275"/>
            <a:ext cx="555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Gradient of Loss w.r.t W using Chain rule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Loss —&gt; O</a:t>
            </a:r>
            <a:r>
              <a:rPr baseline="-25000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W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76"/>
          <p:cNvSpPr txBox="1"/>
          <p:nvPr/>
        </p:nvSpPr>
        <p:spPr>
          <a:xfrm>
            <a:off x="1987875" y="3727975"/>
            <a:ext cx="5552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BackPropagation through Time (BPTT)</a:t>
            </a:r>
            <a:endParaRPr sz="1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25" y="2419525"/>
            <a:ext cx="4791826" cy="7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250" y="2372300"/>
            <a:ext cx="1761764" cy="7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77"/>
          <p:cNvSpPr txBox="1"/>
          <p:nvPr/>
        </p:nvSpPr>
        <p:spPr>
          <a:xfrm>
            <a:off x="1795950" y="891275"/>
            <a:ext cx="555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Gradient of Loss w.r.t W using Chain rule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Loss —&gt; O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W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77"/>
          <p:cNvSpPr/>
          <p:nvPr/>
        </p:nvSpPr>
        <p:spPr>
          <a:xfrm>
            <a:off x="4421500" y="2008050"/>
            <a:ext cx="3636900" cy="1539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7"/>
          <p:cNvSpPr txBox="1"/>
          <p:nvPr/>
        </p:nvSpPr>
        <p:spPr>
          <a:xfrm>
            <a:off x="5049700" y="3684075"/>
            <a:ext cx="2380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Let’s check on this part where ‘W’ is directly involved</a:t>
            </a:r>
            <a:endParaRPr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8"/>
          <p:cNvSpPr txBox="1"/>
          <p:nvPr/>
        </p:nvSpPr>
        <p:spPr>
          <a:xfrm>
            <a:off x="1795950" y="626800"/>
            <a:ext cx="555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Gradient of S</a:t>
            </a:r>
            <a:r>
              <a:rPr baseline="-25000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t+n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with respect to S</a:t>
            </a:r>
            <a:r>
              <a:rPr baseline="-25000"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t+n-1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78"/>
          <p:cNvSpPr txBox="1"/>
          <p:nvPr/>
        </p:nvSpPr>
        <p:spPr>
          <a:xfrm>
            <a:off x="6552088" y="2881625"/>
            <a:ext cx="17436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Please note tanh gradient will also be calculated.</a:t>
            </a:r>
            <a:endParaRPr sz="8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9" name="Google Shape;9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900" y="1512700"/>
            <a:ext cx="3767799" cy="4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000" y="2086512"/>
            <a:ext cx="1643550" cy="20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3513" y="2817425"/>
            <a:ext cx="1492025" cy="6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78"/>
          <p:cNvSpPr txBox="1"/>
          <p:nvPr/>
        </p:nvSpPr>
        <p:spPr>
          <a:xfrm>
            <a:off x="2314350" y="3910775"/>
            <a:ext cx="48177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 always results in ‘W’ (multiplied by tanh gradient)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00" y="1900000"/>
            <a:ext cx="4791826" cy="7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025" y="1852775"/>
            <a:ext cx="1761764" cy="7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9"/>
          <p:cNvSpPr txBox="1"/>
          <p:nvPr/>
        </p:nvSpPr>
        <p:spPr>
          <a:xfrm>
            <a:off x="1795950" y="607875"/>
            <a:ext cx="555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Gradient of Loss w.r.t W using Chain rule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Loss —&gt; O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t+3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t+2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t+1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S</a:t>
            </a:r>
            <a:r>
              <a:rPr baseline="-25000"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—&gt; W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79"/>
          <p:cNvSpPr txBox="1"/>
          <p:nvPr/>
        </p:nvSpPr>
        <p:spPr>
          <a:xfrm>
            <a:off x="1501950" y="3956850"/>
            <a:ext cx="5846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Gradient calculation requires repeated multiplication by ‘W’.</a:t>
            </a:r>
            <a:endParaRPr sz="12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1" name="Google Shape;99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950" y="2928437"/>
            <a:ext cx="4956312" cy="7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260" y="2852850"/>
            <a:ext cx="801415" cy="7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0"/>
          <p:cNvSpPr txBox="1"/>
          <p:nvPr/>
        </p:nvSpPr>
        <p:spPr>
          <a:xfrm>
            <a:off x="44209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Could this be a problem?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998" name="Google Shape;9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1"/>
          <p:cNvSpPr txBox="1"/>
          <p:nvPr/>
        </p:nvSpPr>
        <p:spPr>
          <a:xfrm>
            <a:off x="2761650" y="3129125"/>
            <a:ext cx="3620700" cy="122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Can not remember for long </a:t>
            </a: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(very short memory)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004" name="Google Shape;1004;p81"/>
          <p:cNvSpPr txBox="1"/>
          <p:nvPr/>
        </p:nvSpPr>
        <p:spPr>
          <a:xfrm>
            <a:off x="2473200" y="1053975"/>
            <a:ext cx="41976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Vanishing or Exploding Gradient </a:t>
            </a:r>
            <a:endParaRPr sz="18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(If W is small or large)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2899150" y="1168900"/>
            <a:ext cx="3069000" cy="671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 had washed my house.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2899150" y="2171750"/>
            <a:ext cx="3069000" cy="67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 had my house washed.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1644600" y="3268450"/>
            <a:ext cx="5854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Exact same words.. but different meaning.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Why</a:t>
            </a:r>
            <a:r>
              <a:rPr lang="en">
                <a:solidFill>
                  <a:srgbClr val="999999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r>
              <a:rPr lang="en" sz="1800" u="sng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 u="sng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2"/>
          <p:cNvSpPr txBox="1"/>
          <p:nvPr/>
        </p:nvSpPr>
        <p:spPr>
          <a:xfrm>
            <a:off x="944100" y="2832400"/>
            <a:ext cx="72558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Hence 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we do not use RNN (what we described so far).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0" name="Google Shape;1010;p82"/>
          <p:cNvSpPr/>
          <p:nvPr/>
        </p:nvSpPr>
        <p:spPr>
          <a:xfrm>
            <a:off x="3457350" y="1171350"/>
            <a:ext cx="2182200" cy="14832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3"/>
          <p:cNvSpPr txBox="1"/>
          <p:nvPr/>
        </p:nvSpPr>
        <p:spPr>
          <a:xfrm>
            <a:off x="6183650" y="1982250"/>
            <a:ext cx="29604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Solving problems with</a:t>
            </a: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RNN</a:t>
            </a:r>
            <a:endParaRPr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016" name="Google Shape;10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5" y="686825"/>
            <a:ext cx="5654774" cy="37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4"/>
          <p:cNvSpPr/>
          <p:nvPr/>
        </p:nvSpPr>
        <p:spPr>
          <a:xfrm>
            <a:off x="5698350" y="1992200"/>
            <a:ext cx="1557300" cy="1393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LSTM 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Or</a:t>
            </a:r>
            <a:endParaRPr sz="1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GRU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22" name="Google Shape;1022;p84"/>
          <p:cNvCxnSpPr>
            <a:stCxn id="1023" idx="0"/>
            <a:endCxn id="1021" idx="2"/>
          </p:cNvCxnSpPr>
          <p:nvPr/>
        </p:nvCxnSpPr>
        <p:spPr>
          <a:xfrm rot="10800000">
            <a:off x="6477000" y="3385650"/>
            <a:ext cx="0" cy="79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3" name="Google Shape;1023;p84"/>
          <p:cNvSpPr txBox="1"/>
          <p:nvPr/>
        </p:nvSpPr>
        <p:spPr>
          <a:xfrm>
            <a:off x="6118350" y="4184850"/>
            <a:ext cx="717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Input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24" name="Google Shape;1024;p84"/>
          <p:cNvCxnSpPr/>
          <p:nvPr/>
        </p:nvCxnSpPr>
        <p:spPr>
          <a:xfrm>
            <a:off x="5040275" y="2699175"/>
            <a:ext cx="6744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5" name="Google Shape;1025;p84"/>
          <p:cNvSpPr txBox="1"/>
          <p:nvPr/>
        </p:nvSpPr>
        <p:spPr>
          <a:xfrm>
            <a:off x="3728550" y="2481300"/>
            <a:ext cx="1354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Previous State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OR 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Memory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26" name="Google Shape;1026;p84"/>
          <p:cNvCxnSpPr/>
          <p:nvPr/>
        </p:nvCxnSpPr>
        <p:spPr>
          <a:xfrm rot="10800000">
            <a:off x="6477000" y="1175850"/>
            <a:ext cx="0" cy="79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84"/>
          <p:cNvSpPr txBox="1"/>
          <p:nvPr/>
        </p:nvSpPr>
        <p:spPr>
          <a:xfrm>
            <a:off x="6118350" y="908250"/>
            <a:ext cx="717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Output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28" name="Google Shape;1028;p84"/>
          <p:cNvCxnSpPr/>
          <p:nvPr/>
        </p:nvCxnSpPr>
        <p:spPr>
          <a:xfrm>
            <a:off x="7250075" y="2699175"/>
            <a:ext cx="6744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84"/>
          <p:cNvSpPr txBox="1"/>
          <p:nvPr/>
        </p:nvSpPr>
        <p:spPr>
          <a:xfrm>
            <a:off x="7870950" y="2560850"/>
            <a:ext cx="970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New State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0" name="Google Shape;103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590163"/>
            <a:ext cx="3642025" cy="221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1" name="Google Shape;1031;p84"/>
          <p:cNvCxnSpPr/>
          <p:nvPr/>
        </p:nvCxnSpPr>
        <p:spPr>
          <a:xfrm>
            <a:off x="765150" y="1662550"/>
            <a:ext cx="2210400" cy="195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84"/>
          <p:cNvCxnSpPr/>
          <p:nvPr/>
        </p:nvCxnSpPr>
        <p:spPr>
          <a:xfrm flipH="1">
            <a:off x="878375" y="1662550"/>
            <a:ext cx="2238900" cy="193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84"/>
          <p:cNvSpPr txBox="1"/>
          <p:nvPr/>
        </p:nvSpPr>
        <p:spPr>
          <a:xfrm>
            <a:off x="273950" y="4056550"/>
            <a:ext cx="4345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practice, LSTM or GRU is used instead of Simple RNN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5"/>
          <p:cNvSpPr txBox="1"/>
          <p:nvPr/>
        </p:nvSpPr>
        <p:spPr>
          <a:xfrm>
            <a:off x="5658325" y="1681450"/>
            <a:ext cx="34227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Understanding 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Long short term memory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(LSTM)</a:t>
            </a:r>
            <a:endParaRPr b="1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9" name="Google Shape;103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58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6"/>
          <p:cNvSpPr txBox="1"/>
          <p:nvPr/>
        </p:nvSpPr>
        <p:spPr>
          <a:xfrm>
            <a:off x="2773375" y="1055000"/>
            <a:ext cx="4187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Both Simple RNN and LSTM</a:t>
            </a:r>
            <a:endParaRPr b="1" sz="1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look at one data element at a time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build memory over the sequence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…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differ in how they build memory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86"/>
          <p:cNvSpPr/>
          <p:nvPr/>
        </p:nvSpPr>
        <p:spPr>
          <a:xfrm>
            <a:off x="0" y="75"/>
            <a:ext cx="1579800" cy="51435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86"/>
          <p:cNvSpPr txBox="1"/>
          <p:nvPr/>
        </p:nvSpPr>
        <p:spPr>
          <a:xfrm>
            <a:off x="2815000" y="3967450"/>
            <a:ext cx="5138700" cy="434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Let’s understand how humans build their memory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7"/>
          <p:cNvSpPr txBox="1"/>
          <p:nvPr/>
        </p:nvSpPr>
        <p:spPr>
          <a:xfrm>
            <a:off x="2922700" y="994350"/>
            <a:ext cx="54456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humans keep building our memory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throughout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our life , we build memory on different things ...e.g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87"/>
          <p:cNvSpPr txBox="1"/>
          <p:nvPr/>
        </p:nvSpPr>
        <p:spPr>
          <a:xfrm>
            <a:off x="3002675" y="2177675"/>
            <a:ext cx="49170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Traveling from home to workplace 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Performing office work 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of Neural networks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So many things ….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3" name="Google Shape;105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71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8"/>
          <p:cNvSpPr txBox="1"/>
          <p:nvPr/>
        </p:nvSpPr>
        <p:spPr>
          <a:xfrm>
            <a:off x="4338325" y="10038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 humans, what all operations do we need to do to build memory?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9" name="Google Shape;105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8"/>
          <p:cNvSpPr txBox="1"/>
          <p:nvPr/>
        </p:nvSpPr>
        <p:spPr>
          <a:xfrm>
            <a:off x="4822025" y="2291025"/>
            <a:ext cx="22962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reate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ead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pdate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elete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5" name="Google Shape;1065;p89"/>
          <p:cNvGraphicFramePr/>
          <p:nvPr/>
        </p:nvGraphicFramePr>
        <p:xfrm>
          <a:off x="715013" y="12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{A5AF902D-2078-4D35-8259-601AC19A7900}</a:tableStyleId>
              </a:tblPr>
              <a:tblGrid>
                <a:gridCol w="2303775"/>
              </a:tblGrid>
              <a:tr h="70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Things to 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forget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and to 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remember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254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066" name="Google Shape;1066;p89"/>
          <p:cNvGraphicFramePr/>
          <p:nvPr/>
        </p:nvGraphicFramePr>
        <p:xfrm>
          <a:off x="3686738" y="128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{A5AF902D-2078-4D35-8259-601AC19A7900}</a:tableStyleId>
              </a:tblPr>
              <a:tblGrid>
                <a:gridCol w="2303775"/>
              </a:tblGrid>
              <a:tr h="70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Things to </a:t>
                      </a: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add/update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 memory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254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067" name="Google Shape;1067;p89"/>
          <p:cNvSpPr txBox="1"/>
          <p:nvPr/>
        </p:nvSpPr>
        <p:spPr>
          <a:xfrm>
            <a:off x="228900" y="349075"/>
            <a:ext cx="6247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Based on today’s session, what should be changed in our memory?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89"/>
          <p:cNvSpPr txBox="1"/>
          <p:nvPr/>
        </p:nvSpPr>
        <p:spPr>
          <a:xfrm>
            <a:off x="6476700" y="1580900"/>
            <a:ext cx="2303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 are the inputs for building this list?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89"/>
          <p:cNvSpPr txBox="1"/>
          <p:nvPr/>
        </p:nvSpPr>
        <p:spPr>
          <a:xfrm>
            <a:off x="6429450" y="2415800"/>
            <a:ext cx="23037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Our previous memory of neural network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Current input (today’s learning)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0"/>
          <p:cNvSpPr txBox="1"/>
          <p:nvPr/>
        </p:nvSpPr>
        <p:spPr>
          <a:xfrm>
            <a:off x="927369" y="424595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Simple RNN tries to perform all memory operations in one shot!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90"/>
          <p:cNvSpPr txBox="1"/>
          <p:nvPr/>
        </p:nvSpPr>
        <p:spPr>
          <a:xfrm>
            <a:off x="867894" y="214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Simple RNN Cell 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90"/>
          <p:cNvSpPr/>
          <p:nvPr/>
        </p:nvSpPr>
        <p:spPr>
          <a:xfrm>
            <a:off x="2373363" y="2300138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90"/>
          <p:cNvSpPr txBox="1"/>
          <p:nvPr/>
        </p:nvSpPr>
        <p:spPr>
          <a:xfrm>
            <a:off x="1313738" y="2304787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78" name="Google Shape;1078;p90"/>
          <p:cNvCxnSpPr>
            <a:stCxn id="1077" idx="3"/>
            <a:endCxn id="1076" idx="1"/>
          </p:cNvCxnSpPr>
          <p:nvPr/>
        </p:nvCxnSpPr>
        <p:spPr>
          <a:xfrm>
            <a:off x="1845938" y="2441437"/>
            <a:ext cx="5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9" name="Google Shape;1079;p90"/>
          <p:cNvSpPr/>
          <p:nvPr/>
        </p:nvSpPr>
        <p:spPr>
          <a:xfrm>
            <a:off x="4138463" y="3202388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90"/>
          <p:cNvSpPr txBox="1"/>
          <p:nvPr/>
        </p:nvSpPr>
        <p:spPr>
          <a:xfrm>
            <a:off x="4289163" y="3711512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81" name="Google Shape;1081;p90"/>
          <p:cNvCxnSpPr>
            <a:stCxn id="1080" idx="0"/>
            <a:endCxn id="1079" idx="2"/>
          </p:cNvCxnSpPr>
          <p:nvPr/>
        </p:nvCxnSpPr>
        <p:spPr>
          <a:xfrm flipH="1" rot="10800000">
            <a:off x="4555263" y="3485012"/>
            <a:ext cx="7200" cy="22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90"/>
          <p:cNvSpPr/>
          <p:nvPr/>
        </p:nvSpPr>
        <p:spPr>
          <a:xfrm>
            <a:off x="4138463" y="2300138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3" name="Google Shape;1083;p90"/>
          <p:cNvCxnSpPr>
            <a:stCxn id="1076" idx="3"/>
            <a:endCxn id="1082" idx="1"/>
          </p:cNvCxnSpPr>
          <p:nvPr/>
        </p:nvCxnSpPr>
        <p:spPr>
          <a:xfrm>
            <a:off x="3221163" y="2441438"/>
            <a:ext cx="9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90"/>
          <p:cNvCxnSpPr>
            <a:stCxn id="1079" idx="0"/>
            <a:endCxn id="1082" idx="2"/>
          </p:cNvCxnSpPr>
          <p:nvPr/>
        </p:nvCxnSpPr>
        <p:spPr>
          <a:xfrm rot="10800000">
            <a:off x="4562363" y="2582888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5" name="Google Shape;1085;p90"/>
          <p:cNvSpPr/>
          <p:nvPr/>
        </p:nvSpPr>
        <p:spPr>
          <a:xfrm>
            <a:off x="5718263" y="2300138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6" name="Google Shape;1086;p90"/>
          <p:cNvCxnSpPr>
            <a:stCxn id="1082" idx="3"/>
            <a:endCxn id="1085" idx="1"/>
          </p:cNvCxnSpPr>
          <p:nvPr/>
        </p:nvCxnSpPr>
        <p:spPr>
          <a:xfrm>
            <a:off x="4986263" y="2441438"/>
            <a:ext cx="7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90"/>
          <p:cNvCxnSpPr>
            <a:stCxn id="1085" idx="3"/>
            <a:endCxn id="1088" idx="1"/>
          </p:cNvCxnSpPr>
          <p:nvPr/>
        </p:nvCxnSpPr>
        <p:spPr>
          <a:xfrm>
            <a:off x="6566063" y="2441438"/>
            <a:ext cx="73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8" name="Google Shape;1088;p90"/>
          <p:cNvSpPr txBox="1"/>
          <p:nvPr/>
        </p:nvSpPr>
        <p:spPr>
          <a:xfrm>
            <a:off x="7298063" y="2304787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9" name="Google Shape;1089;p90"/>
          <p:cNvSpPr txBox="1"/>
          <p:nvPr/>
        </p:nvSpPr>
        <p:spPr>
          <a:xfrm>
            <a:off x="5876063" y="933187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0" name="Google Shape;1090;p90"/>
          <p:cNvSpPr/>
          <p:nvPr/>
        </p:nvSpPr>
        <p:spPr>
          <a:xfrm>
            <a:off x="5718263" y="1602188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1" name="Google Shape;1091;p90"/>
          <p:cNvCxnSpPr>
            <a:stCxn id="1085" idx="0"/>
            <a:endCxn id="1090" idx="2"/>
          </p:cNvCxnSpPr>
          <p:nvPr/>
        </p:nvCxnSpPr>
        <p:spPr>
          <a:xfrm rot="10800000">
            <a:off x="6142163" y="1884638"/>
            <a:ext cx="0" cy="4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90"/>
          <p:cNvCxnSpPr>
            <a:stCxn id="1090" idx="0"/>
            <a:endCxn id="1089" idx="2"/>
          </p:cNvCxnSpPr>
          <p:nvPr/>
        </p:nvCxnSpPr>
        <p:spPr>
          <a:xfrm rot="10800000">
            <a:off x="6142163" y="1206488"/>
            <a:ext cx="0" cy="3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90"/>
          <p:cNvSpPr txBox="1"/>
          <p:nvPr/>
        </p:nvSpPr>
        <p:spPr>
          <a:xfrm>
            <a:off x="1124100" y="26229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Old 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memory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90"/>
          <p:cNvSpPr txBox="1"/>
          <p:nvPr/>
        </p:nvSpPr>
        <p:spPr>
          <a:xfrm>
            <a:off x="7143900" y="26229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Updated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memory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1"/>
          <p:cNvSpPr txBox="1"/>
          <p:nvPr/>
        </p:nvSpPr>
        <p:spPr>
          <a:xfrm>
            <a:off x="1326897" y="903275"/>
            <a:ext cx="3524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LSTM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Cell 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00" name="Google Shape;110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48" y="1638650"/>
            <a:ext cx="5190600" cy="18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91"/>
          <p:cNvSpPr txBox="1"/>
          <p:nvPr/>
        </p:nvSpPr>
        <p:spPr>
          <a:xfrm>
            <a:off x="5242700" y="3319650"/>
            <a:ext cx="363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uses different </a:t>
            </a:r>
            <a:r>
              <a:rPr b="1" lang="en" u="sng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neural networks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to perform different Memory operations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2500850" y="1097975"/>
            <a:ext cx="56184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Sequential Data</a:t>
            </a:r>
            <a:endParaRPr b="1" sz="2400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Order</a:t>
            </a: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of data points is important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Number of data points in a sequence can </a:t>
            </a:r>
            <a:r>
              <a:rPr b="1"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vary</a:t>
            </a:r>
            <a:endParaRPr b="1"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0" y="-9175"/>
            <a:ext cx="2121600" cy="51435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2"/>
          <p:cNvSpPr txBox="1"/>
          <p:nvPr/>
        </p:nvSpPr>
        <p:spPr>
          <a:xfrm>
            <a:off x="959550" y="575775"/>
            <a:ext cx="1543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Long term memory </a:t>
            </a:r>
            <a:r>
              <a:rPr i="1"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i.e Cell state</a:t>
            </a: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2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7" name="Google Shape;1107;p92"/>
          <p:cNvSpPr txBox="1"/>
          <p:nvPr/>
        </p:nvSpPr>
        <p:spPr>
          <a:xfrm>
            <a:off x="5242700" y="3319650"/>
            <a:ext cx="363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uses </a:t>
            </a:r>
            <a:r>
              <a:rPr b="1" lang="en" u="sng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two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type of memory (compared to one in simple RNN)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8" name="Google Shape;1108;p92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92"/>
          <p:cNvSpPr/>
          <p:nvPr/>
        </p:nvSpPr>
        <p:spPr>
          <a:xfrm>
            <a:off x="959550" y="3136875"/>
            <a:ext cx="14964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2"/>
          <p:cNvSpPr txBox="1"/>
          <p:nvPr/>
        </p:nvSpPr>
        <p:spPr>
          <a:xfrm>
            <a:off x="888750" y="3249975"/>
            <a:ext cx="168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Hidden state</a:t>
            </a:r>
            <a:endParaRPr sz="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1" name="Google Shape;1111;p92"/>
          <p:cNvSpPr txBox="1"/>
          <p:nvPr/>
        </p:nvSpPr>
        <p:spPr>
          <a:xfrm>
            <a:off x="2864550" y="575775"/>
            <a:ext cx="46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Cell state keeps getting updated as LSTM get to look at new input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2" name="Google Shape;1112;p92"/>
          <p:cNvSpPr txBox="1"/>
          <p:nvPr/>
        </p:nvSpPr>
        <p:spPr>
          <a:xfrm>
            <a:off x="888750" y="3476225"/>
            <a:ext cx="4607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filtered version of 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Cell state based on current input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3" name="Google Shape;1113;p92"/>
          <p:cNvSpPr txBox="1"/>
          <p:nvPr/>
        </p:nvSpPr>
        <p:spPr>
          <a:xfrm>
            <a:off x="2644950" y="1678613"/>
            <a:ext cx="363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To start with, both Cell state and hidden state will be randomly initialized.</a:t>
            </a:r>
            <a:endParaRPr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3"/>
          <p:cNvSpPr txBox="1"/>
          <p:nvPr/>
        </p:nvSpPr>
        <p:spPr>
          <a:xfrm>
            <a:off x="959550" y="575775"/>
            <a:ext cx="1543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Long term memory </a:t>
            </a:r>
            <a:r>
              <a:rPr i="1"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i.e Cell state</a:t>
            </a: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2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9" name="Google Shape;1119;p93"/>
          <p:cNvSpPr txBox="1"/>
          <p:nvPr/>
        </p:nvSpPr>
        <p:spPr>
          <a:xfrm>
            <a:off x="5242700" y="3319650"/>
            <a:ext cx="363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uses </a:t>
            </a:r>
            <a:r>
              <a:rPr b="1" lang="en" u="sng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two</a:t>
            </a:r>
            <a:r>
              <a:rPr lang="en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type of memory (compared to one in simple RNN)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0" name="Google Shape;1120;p93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93"/>
          <p:cNvSpPr/>
          <p:nvPr/>
        </p:nvSpPr>
        <p:spPr>
          <a:xfrm>
            <a:off x="959550" y="3136875"/>
            <a:ext cx="14964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93"/>
          <p:cNvSpPr txBox="1"/>
          <p:nvPr/>
        </p:nvSpPr>
        <p:spPr>
          <a:xfrm>
            <a:off x="888750" y="3249975"/>
            <a:ext cx="168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Hidden state</a:t>
            </a:r>
            <a:endParaRPr sz="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3" name="Google Shape;1123;p93"/>
          <p:cNvSpPr txBox="1"/>
          <p:nvPr/>
        </p:nvSpPr>
        <p:spPr>
          <a:xfrm>
            <a:off x="2864550" y="575775"/>
            <a:ext cx="46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Cell state keeps getting updated as LSTM get to look at new input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4" name="Google Shape;1124;p93"/>
          <p:cNvSpPr txBox="1"/>
          <p:nvPr/>
        </p:nvSpPr>
        <p:spPr>
          <a:xfrm>
            <a:off x="888750" y="3476225"/>
            <a:ext cx="4607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 filtered version of Cell state based on current input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5" name="Google Shape;1125;p93"/>
          <p:cNvSpPr txBox="1"/>
          <p:nvPr/>
        </p:nvSpPr>
        <p:spPr>
          <a:xfrm>
            <a:off x="2644950" y="1678613"/>
            <a:ext cx="36369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Let’s assume LSTM memory size is 5. We initialize both Cell and Hidden state with some random values</a:t>
            </a:r>
            <a:endParaRPr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6" name="Google Shape;1126;p93"/>
          <p:cNvSpPr txBox="1"/>
          <p:nvPr/>
        </p:nvSpPr>
        <p:spPr>
          <a:xfrm>
            <a:off x="835800" y="11163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93"/>
          <p:cNvSpPr txBox="1"/>
          <p:nvPr/>
        </p:nvSpPr>
        <p:spPr>
          <a:xfrm>
            <a:off x="959550" y="27585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4"/>
          <p:cNvSpPr txBox="1"/>
          <p:nvPr/>
        </p:nvSpPr>
        <p:spPr>
          <a:xfrm>
            <a:off x="4043000" y="2113500"/>
            <a:ext cx="3296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delete (or </a:t>
            </a:r>
            <a:r>
              <a:rPr lang="en" sz="1800" u="sng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forget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 things from LSTM memory?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3" name="Google Shape;113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450" y="1541000"/>
            <a:ext cx="1869100" cy="1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5"/>
          <p:cNvSpPr/>
          <p:nvPr/>
        </p:nvSpPr>
        <p:spPr>
          <a:xfrm>
            <a:off x="1338825" y="28634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95"/>
          <p:cNvSpPr txBox="1"/>
          <p:nvPr/>
        </p:nvSpPr>
        <p:spPr>
          <a:xfrm>
            <a:off x="1496625" y="34507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40" name="Google Shape;1140;p95"/>
          <p:cNvCxnSpPr>
            <a:stCxn id="1139" idx="0"/>
            <a:endCxn id="1138" idx="2"/>
          </p:cNvCxnSpPr>
          <p:nvPr/>
        </p:nvCxnSpPr>
        <p:spPr>
          <a:xfrm rot="10800000">
            <a:off x="1762725" y="31459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1" name="Google Shape;1141;p95"/>
          <p:cNvSpPr/>
          <p:nvPr/>
        </p:nvSpPr>
        <p:spPr>
          <a:xfrm>
            <a:off x="2329425" y="28634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95"/>
          <p:cNvSpPr txBox="1"/>
          <p:nvPr/>
        </p:nvSpPr>
        <p:spPr>
          <a:xfrm>
            <a:off x="2487225" y="34507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43" name="Google Shape;1143;p95"/>
          <p:cNvCxnSpPr>
            <a:stCxn id="1142" idx="0"/>
            <a:endCxn id="1141" idx="2"/>
          </p:cNvCxnSpPr>
          <p:nvPr/>
        </p:nvCxnSpPr>
        <p:spPr>
          <a:xfrm rot="10800000">
            <a:off x="2753325" y="31459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4" name="Google Shape;1144;p95"/>
          <p:cNvSpPr/>
          <p:nvPr/>
        </p:nvSpPr>
        <p:spPr>
          <a:xfrm>
            <a:off x="1843950" y="21918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5" name="Google Shape;1145;p95"/>
          <p:cNvCxnSpPr>
            <a:stCxn id="1138" idx="0"/>
            <a:endCxn id="1144" idx="2"/>
          </p:cNvCxnSpPr>
          <p:nvPr/>
        </p:nvCxnSpPr>
        <p:spPr>
          <a:xfrm flipH="1" rot="10800000">
            <a:off x="1762725" y="2474375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95"/>
          <p:cNvCxnSpPr>
            <a:stCxn id="1141" idx="0"/>
            <a:endCxn id="1144" idx="2"/>
          </p:cNvCxnSpPr>
          <p:nvPr/>
        </p:nvCxnSpPr>
        <p:spPr>
          <a:xfrm rot="10800000">
            <a:off x="2267925" y="2474375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95"/>
          <p:cNvSpPr/>
          <p:nvPr/>
        </p:nvSpPr>
        <p:spPr>
          <a:xfrm>
            <a:off x="1843950" y="16584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8" name="Google Shape;1148;p95"/>
          <p:cNvCxnSpPr>
            <a:stCxn id="1144" idx="0"/>
            <a:endCxn id="1147" idx="2"/>
          </p:cNvCxnSpPr>
          <p:nvPr/>
        </p:nvCxnSpPr>
        <p:spPr>
          <a:xfrm rot="10800000">
            <a:off x="2267850" y="1941000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9" name="Google Shape;1149;p95"/>
          <p:cNvCxnSpPr>
            <a:stCxn id="1147" idx="0"/>
          </p:cNvCxnSpPr>
          <p:nvPr/>
        </p:nvCxnSpPr>
        <p:spPr>
          <a:xfrm flipH="1" rot="10800000">
            <a:off x="2267850" y="876900"/>
            <a:ext cx="13200" cy="7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0" name="Google Shape;1150;p95"/>
          <p:cNvSpPr txBox="1"/>
          <p:nvPr/>
        </p:nvSpPr>
        <p:spPr>
          <a:xfrm>
            <a:off x="1259925" y="37949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</a:t>
            </a: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95"/>
          <p:cNvSpPr txBox="1"/>
          <p:nvPr/>
        </p:nvSpPr>
        <p:spPr>
          <a:xfrm>
            <a:off x="2250525" y="37949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95"/>
          <p:cNvSpPr txBox="1"/>
          <p:nvPr/>
        </p:nvSpPr>
        <p:spPr>
          <a:xfrm>
            <a:off x="4387050" y="1893675"/>
            <a:ext cx="37974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items to forget and remember are based on previous hidden state and current input.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The output of forget gate (f</a:t>
            </a:r>
            <a:r>
              <a:rPr baseline="-25000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 will have values between 0 and 1 (due to sigmoid).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Size of h</a:t>
            </a:r>
            <a:r>
              <a:rPr baseline="-25000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t-1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and f</a:t>
            </a:r>
            <a:r>
              <a:rPr baseline="-25000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will be same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3" name="Google Shape;1153;p95"/>
          <p:cNvSpPr txBox="1"/>
          <p:nvPr/>
        </p:nvSpPr>
        <p:spPr>
          <a:xfrm>
            <a:off x="2145475" y="1315825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4" name="Google Shape;1154;p95"/>
          <p:cNvSpPr txBox="1"/>
          <p:nvPr/>
        </p:nvSpPr>
        <p:spPr>
          <a:xfrm>
            <a:off x="4450500" y="1203825"/>
            <a:ext cx="3304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Prepare list of things to </a:t>
            </a: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forget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remember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155" name="Google Shape;1155;p95"/>
          <p:cNvSpPr txBox="1"/>
          <p:nvPr/>
        </p:nvSpPr>
        <p:spPr>
          <a:xfrm>
            <a:off x="1111950" y="41301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95"/>
          <p:cNvSpPr txBox="1"/>
          <p:nvPr/>
        </p:nvSpPr>
        <p:spPr>
          <a:xfrm>
            <a:off x="1035750" y="11583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5"/>
          <p:cNvSpPr/>
          <p:nvPr/>
        </p:nvSpPr>
        <p:spPr>
          <a:xfrm>
            <a:off x="632901" y="121375"/>
            <a:ext cx="1707912" cy="667764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List of  things to </a:t>
            </a:r>
            <a:r>
              <a:rPr b="1"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remember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forget</a:t>
            </a:r>
            <a:endParaRPr sz="700"/>
          </a:p>
        </p:txBody>
      </p:sp>
      <p:cxnSp>
        <p:nvCxnSpPr>
          <p:cNvPr id="1158" name="Google Shape;1158;p95"/>
          <p:cNvCxnSpPr>
            <a:stCxn id="1157" idx="1"/>
            <a:endCxn id="1156" idx="0"/>
          </p:cNvCxnSpPr>
          <p:nvPr/>
        </p:nvCxnSpPr>
        <p:spPr>
          <a:xfrm>
            <a:off x="1486857" y="788428"/>
            <a:ext cx="177900" cy="3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6"/>
          <p:cNvSpPr/>
          <p:nvPr/>
        </p:nvSpPr>
        <p:spPr>
          <a:xfrm>
            <a:off x="805425" y="35492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96"/>
          <p:cNvSpPr txBox="1"/>
          <p:nvPr/>
        </p:nvSpPr>
        <p:spPr>
          <a:xfrm>
            <a:off x="963225" y="4136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65" name="Google Shape;1165;p96"/>
          <p:cNvCxnSpPr>
            <a:stCxn id="1164" idx="0"/>
            <a:endCxn id="1163" idx="2"/>
          </p:cNvCxnSpPr>
          <p:nvPr/>
        </p:nvCxnSpPr>
        <p:spPr>
          <a:xfrm rot="10800000">
            <a:off x="1229325" y="38317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6" name="Google Shape;1166;p96"/>
          <p:cNvSpPr/>
          <p:nvPr/>
        </p:nvSpPr>
        <p:spPr>
          <a:xfrm>
            <a:off x="1796025" y="35492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96"/>
          <p:cNvSpPr txBox="1"/>
          <p:nvPr/>
        </p:nvSpPr>
        <p:spPr>
          <a:xfrm>
            <a:off x="1953825" y="4136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68" name="Google Shape;1168;p96"/>
          <p:cNvCxnSpPr>
            <a:stCxn id="1167" idx="0"/>
            <a:endCxn id="1166" idx="2"/>
          </p:cNvCxnSpPr>
          <p:nvPr/>
        </p:nvCxnSpPr>
        <p:spPr>
          <a:xfrm rot="10800000">
            <a:off x="2219925" y="38317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9" name="Google Shape;1169;p96"/>
          <p:cNvSpPr/>
          <p:nvPr/>
        </p:nvSpPr>
        <p:spPr>
          <a:xfrm>
            <a:off x="1310550" y="28776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Google Shape;1170;p96"/>
          <p:cNvCxnSpPr>
            <a:stCxn id="1163" idx="0"/>
            <a:endCxn id="1169" idx="2"/>
          </p:cNvCxnSpPr>
          <p:nvPr/>
        </p:nvCxnSpPr>
        <p:spPr>
          <a:xfrm flipH="1" rot="10800000">
            <a:off x="1229325" y="3160175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96"/>
          <p:cNvCxnSpPr>
            <a:stCxn id="1166" idx="0"/>
            <a:endCxn id="1169" idx="2"/>
          </p:cNvCxnSpPr>
          <p:nvPr/>
        </p:nvCxnSpPr>
        <p:spPr>
          <a:xfrm rot="10800000">
            <a:off x="1734525" y="3160175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2" name="Google Shape;1172;p96"/>
          <p:cNvSpPr/>
          <p:nvPr/>
        </p:nvSpPr>
        <p:spPr>
          <a:xfrm>
            <a:off x="1310550" y="23442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Google Shape;1173;p96"/>
          <p:cNvCxnSpPr>
            <a:stCxn id="1169" idx="0"/>
            <a:endCxn id="1172" idx="2"/>
          </p:cNvCxnSpPr>
          <p:nvPr/>
        </p:nvCxnSpPr>
        <p:spPr>
          <a:xfrm rot="10800000">
            <a:off x="1734450" y="2626800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4" name="Google Shape;1174;p96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96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6" name="Google Shape;1176;p96"/>
          <p:cNvCxnSpPr>
            <a:stCxn id="1172" idx="0"/>
            <a:endCxn id="1175" idx="2"/>
          </p:cNvCxnSpPr>
          <p:nvPr/>
        </p:nvCxnSpPr>
        <p:spPr>
          <a:xfrm flipH="1" rot="10800000">
            <a:off x="1734450" y="1201200"/>
            <a:ext cx="13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7" name="Google Shape;1177;p96"/>
          <p:cNvSpPr txBox="1"/>
          <p:nvPr/>
        </p:nvSpPr>
        <p:spPr>
          <a:xfrm>
            <a:off x="3579000" y="752475"/>
            <a:ext cx="164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Long term memory (</a:t>
            </a:r>
            <a:r>
              <a:rPr i="1"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Cell state)</a:t>
            </a:r>
            <a:r>
              <a:rPr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8" name="Google Shape;1178;p96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9" name="Google Shape;1179;p96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0" name="Google Shape;1180;p96"/>
          <p:cNvSpPr txBox="1"/>
          <p:nvPr/>
        </p:nvSpPr>
        <p:spPr>
          <a:xfrm>
            <a:off x="726525" y="44807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96"/>
          <p:cNvSpPr txBox="1"/>
          <p:nvPr/>
        </p:nvSpPr>
        <p:spPr>
          <a:xfrm>
            <a:off x="1717125" y="44807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96"/>
          <p:cNvSpPr txBox="1"/>
          <p:nvPr/>
        </p:nvSpPr>
        <p:spPr>
          <a:xfrm>
            <a:off x="4075300" y="1413450"/>
            <a:ext cx="38595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output (f</a:t>
            </a:r>
            <a:r>
              <a:rPr baseline="-25000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 is then multiplied with cell state: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eorgia"/>
              <a:buAutoNum type="alphaL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values equal to 1 in f</a:t>
            </a:r>
            <a:r>
              <a:rPr baseline="-25000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cell state values will be kept as is (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remember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things)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Georgia"/>
              <a:buAutoNum type="alphaL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values equal to 0 in f</a:t>
            </a:r>
            <a:r>
              <a:rPr baseline="-25000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cell state values will be set to zeros (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forget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things)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lphaLcPeriod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values between 0 and 1 in f</a:t>
            </a:r>
            <a:r>
              <a:rPr baseline="-25000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cell state values will be modified (something to remember, something to forget)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96"/>
          <p:cNvSpPr txBox="1"/>
          <p:nvPr/>
        </p:nvSpPr>
        <p:spPr>
          <a:xfrm>
            <a:off x="1612075" y="2001625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4" name="Google Shape;1184;p96"/>
          <p:cNvSpPr txBox="1"/>
          <p:nvPr/>
        </p:nvSpPr>
        <p:spPr>
          <a:xfrm>
            <a:off x="4450500" y="4023225"/>
            <a:ext cx="3304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LSTM Forget Gate</a:t>
            </a:r>
            <a:endParaRPr b="1" sz="1800"/>
          </a:p>
        </p:txBody>
      </p:sp>
      <p:sp>
        <p:nvSpPr>
          <p:cNvPr id="1185" name="Google Shape;1185;p96"/>
          <p:cNvSpPr txBox="1"/>
          <p:nvPr/>
        </p:nvSpPr>
        <p:spPr>
          <a:xfrm>
            <a:off x="5785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96"/>
          <p:cNvSpPr txBox="1"/>
          <p:nvPr/>
        </p:nvSpPr>
        <p:spPr>
          <a:xfrm>
            <a:off x="654750" y="19203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96"/>
          <p:cNvSpPr txBox="1"/>
          <p:nvPr/>
        </p:nvSpPr>
        <p:spPr>
          <a:xfrm>
            <a:off x="531000" y="5829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96"/>
          <p:cNvSpPr txBox="1"/>
          <p:nvPr/>
        </p:nvSpPr>
        <p:spPr>
          <a:xfrm>
            <a:off x="2055000" y="5829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[3.0, 0.2,0, 3.6, -1.0]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7"/>
          <p:cNvSpPr/>
          <p:nvPr/>
        </p:nvSpPr>
        <p:spPr>
          <a:xfrm>
            <a:off x="805425" y="35492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97"/>
          <p:cNvSpPr txBox="1"/>
          <p:nvPr/>
        </p:nvSpPr>
        <p:spPr>
          <a:xfrm>
            <a:off x="963225" y="4136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95" name="Google Shape;1195;p97"/>
          <p:cNvCxnSpPr>
            <a:stCxn id="1194" idx="0"/>
            <a:endCxn id="1193" idx="2"/>
          </p:cNvCxnSpPr>
          <p:nvPr/>
        </p:nvCxnSpPr>
        <p:spPr>
          <a:xfrm rot="10800000">
            <a:off x="1229325" y="38317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6" name="Google Shape;1196;p97"/>
          <p:cNvSpPr/>
          <p:nvPr/>
        </p:nvSpPr>
        <p:spPr>
          <a:xfrm>
            <a:off x="1796025" y="3549275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97"/>
          <p:cNvSpPr txBox="1"/>
          <p:nvPr/>
        </p:nvSpPr>
        <p:spPr>
          <a:xfrm>
            <a:off x="1953825" y="41365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98" name="Google Shape;1198;p97"/>
          <p:cNvCxnSpPr>
            <a:stCxn id="1197" idx="0"/>
            <a:endCxn id="1196" idx="2"/>
          </p:cNvCxnSpPr>
          <p:nvPr/>
        </p:nvCxnSpPr>
        <p:spPr>
          <a:xfrm rot="10800000">
            <a:off x="2219925" y="3831775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97"/>
          <p:cNvSpPr/>
          <p:nvPr/>
        </p:nvSpPr>
        <p:spPr>
          <a:xfrm>
            <a:off x="1310550" y="28776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0" name="Google Shape;1200;p97"/>
          <p:cNvCxnSpPr>
            <a:stCxn id="1193" idx="0"/>
            <a:endCxn id="1199" idx="2"/>
          </p:cNvCxnSpPr>
          <p:nvPr/>
        </p:nvCxnSpPr>
        <p:spPr>
          <a:xfrm flipH="1" rot="10800000">
            <a:off x="1229325" y="3160175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1" name="Google Shape;1201;p97"/>
          <p:cNvCxnSpPr>
            <a:stCxn id="1196" idx="0"/>
            <a:endCxn id="1199" idx="2"/>
          </p:cNvCxnSpPr>
          <p:nvPr/>
        </p:nvCxnSpPr>
        <p:spPr>
          <a:xfrm rot="10800000">
            <a:off x="1734525" y="3160175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2" name="Google Shape;1202;p97"/>
          <p:cNvSpPr/>
          <p:nvPr/>
        </p:nvSpPr>
        <p:spPr>
          <a:xfrm>
            <a:off x="1310550" y="2344200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3" name="Google Shape;1203;p97"/>
          <p:cNvCxnSpPr>
            <a:stCxn id="1199" idx="0"/>
            <a:endCxn id="1202" idx="2"/>
          </p:cNvCxnSpPr>
          <p:nvPr/>
        </p:nvCxnSpPr>
        <p:spPr>
          <a:xfrm rot="10800000">
            <a:off x="1734450" y="2626800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4" name="Google Shape;1204;p97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7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6" name="Google Shape;1206;p97"/>
          <p:cNvCxnSpPr>
            <a:stCxn id="1202" idx="0"/>
            <a:endCxn id="1205" idx="2"/>
          </p:cNvCxnSpPr>
          <p:nvPr/>
        </p:nvCxnSpPr>
        <p:spPr>
          <a:xfrm flipH="1" rot="10800000">
            <a:off x="1734450" y="1201200"/>
            <a:ext cx="13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97"/>
          <p:cNvSpPr txBox="1"/>
          <p:nvPr/>
        </p:nvSpPr>
        <p:spPr>
          <a:xfrm>
            <a:off x="3579000" y="752475"/>
            <a:ext cx="1644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Long term memory (</a:t>
            </a:r>
            <a:r>
              <a:rPr i="1"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Cell state)</a:t>
            </a:r>
            <a:r>
              <a:rPr lang="en" sz="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8" name="Google Shape;1208;p97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9" name="Google Shape;1209;p97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97"/>
          <p:cNvSpPr txBox="1"/>
          <p:nvPr/>
        </p:nvSpPr>
        <p:spPr>
          <a:xfrm>
            <a:off x="726525" y="44807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97"/>
          <p:cNvSpPr txBox="1"/>
          <p:nvPr/>
        </p:nvSpPr>
        <p:spPr>
          <a:xfrm>
            <a:off x="1717125" y="4480750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97"/>
          <p:cNvSpPr txBox="1"/>
          <p:nvPr/>
        </p:nvSpPr>
        <p:spPr>
          <a:xfrm>
            <a:off x="1612075" y="2001625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3" name="Google Shape;12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950" y="2313000"/>
            <a:ext cx="3353299" cy="6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97"/>
          <p:cNvSpPr txBox="1"/>
          <p:nvPr/>
        </p:nvSpPr>
        <p:spPr>
          <a:xfrm>
            <a:off x="3851375" y="3315775"/>
            <a:ext cx="40551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LSTM Forget gate uses two sets of weights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97"/>
          <p:cNvSpPr txBox="1"/>
          <p:nvPr/>
        </p:nvSpPr>
        <p:spPr>
          <a:xfrm>
            <a:off x="5785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97"/>
          <p:cNvSpPr txBox="1"/>
          <p:nvPr/>
        </p:nvSpPr>
        <p:spPr>
          <a:xfrm>
            <a:off x="654750" y="19203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97"/>
          <p:cNvSpPr txBox="1"/>
          <p:nvPr/>
        </p:nvSpPr>
        <p:spPr>
          <a:xfrm>
            <a:off x="531000" y="5829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97"/>
          <p:cNvSpPr txBox="1"/>
          <p:nvPr/>
        </p:nvSpPr>
        <p:spPr>
          <a:xfrm>
            <a:off x="2055000" y="5829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[3.0, 0.2,0, 3.6, -1.0]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98"/>
          <p:cNvSpPr txBox="1"/>
          <p:nvPr/>
        </p:nvSpPr>
        <p:spPr>
          <a:xfrm>
            <a:off x="4043000" y="2113500"/>
            <a:ext cx="3296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Update things from LSTM memory?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24" name="Google Shape;12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50" y="1859925"/>
            <a:ext cx="1755802" cy="11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99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99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31" name="Google Shape;1231;p99"/>
          <p:cNvCxnSpPr>
            <a:stCxn id="1230" idx="0"/>
            <a:endCxn id="1229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2" name="Google Shape;1232;p99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Google Shape;1233;p99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34" name="Google Shape;1234;p99"/>
          <p:cNvCxnSpPr>
            <a:stCxn id="1233" idx="0"/>
            <a:endCxn id="1232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99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6" name="Google Shape;1236;p99"/>
          <p:cNvCxnSpPr>
            <a:stCxn id="1229" idx="0"/>
            <a:endCxn id="1235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7" name="Google Shape;1237;p99"/>
          <p:cNvCxnSpPr>
            <a:stCxn id="1232" idx="0"/>
            <a:endCxn id="1235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99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9" name="Google Shape;1239;p99"/>
          <p:cNvCxnSpPr>
            <a:stCxn id="1235" idx="0"/>
            <a:endCxn id="1238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0" name="Google Shape;1240;p99"/>
          <p:cNvCxnSpPr>
            <a:stCxn id="1238" idx="0"/>
            <a:endCxn id="1241" idx="2"/>
          </p:cNvCxnSpPr>
          <p:nvPr/>
        </p:nvCxnSpPr>
        <p:spPr>
          <a:xfrm flipH="1" rot="10800000">
            <a:off x="5683575" y="1899775"/>
            <a:ext cx="69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2" name="Google Shape;1242;p99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3" name="Google Shape;1243;p99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4" name="Google Shape;1244;p99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5" name="Google Shape;1245;p99"/>
          <p:cNvSpPr txBox="1"/>
          <p:nvPr/>
        </p:nvSpPr>
        <p:spPr>
          <a:xfrm>
            <a:off x="6546250" y="2740950"/>
            <a:ext cx="248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more influenced by from current input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6" name="Google Shape;1246;p99"/>
          <p:cNvCxnSpPr>
            <a:stCxn id="1245" idx="0"/>
            <a:endCxn id="1244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7" name="Google Shape;1247;p99"/>
          <p:cNvSpPr txBox="1"/>
          <p:nvPr/>
        </p:nvSpPr>
        <p:spPr>
          <a:xfrm>
            <a:off x="832575" y="958225"/>
            <a:ext cx="3304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Prepare list of things which you want to </a:t>
            </a: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add 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update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248" name="Google Shape;1248;p99"/>
          <p:cNvSpPr txBox="1"/>
          <p:nvPr/>
        </p:nvSpPr>
        <p:spPr>
          <a:xfrm>
            <a:off x="729450" y="1817475"/>
            <a:ext cx="37974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items to add and update are based on previous hidden state and current input.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The output (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 indicates what we want to add/update to long term  based on current input.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We can use ‘Relu’ in place of ‘tanh’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49" name="Google Shape;1249;p99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99"/>
          <p:cNvSpPr txBox="1"/>
          <p:nvPr/>
        </p:nvSpPr>
        <p:spPr>
          <a:xfrm>
            <a:off x="5865000" y="15735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99"/>
          <p:cNvSpPr/>
          <p:nvPr/>
        </p:nvSpPr>
        <p:spPr>
          <a:xfrm>
            <a:off x="5745150" y="505200"/>
            <a:ext cx="2026296" cy="667764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List of  things to </a:t>
            </a:r>
            <a:r>
              <a:rPr b="1"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add/update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to Cell state</a:t>
            </a:r>
            <a:endParaRPr sz="700"/>
          </a:p>
        </p:txBody>
      </p:sp>
      <p:cxnSp>
        <p:nvCxnSpPr>
          <p:cNvPr id="1252" name="Google Shape;1252;p99"/>
          <p:cNvCxnSpPr>
            <a:stCxn id="1251" idx="1"/>
            <a:endCxn id="1250" idx="0"/>
          </p:cNvCxnSpPr>
          <p:nvPr/>
        </p:nvCxnSpPr>
        <p:spPr>
          <a:xfrm flipH="1">
            <a:off x="6599598" y="1172253"/>
            <a:ext cx="1587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00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100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59" name="Google Shape;1259;p100"/>
          <p:cNvCxnSpPr>
            <a:stCxn id="1258" idx="0"/>
            <a:endCxn id="1257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100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100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62" name="Google Shape;1262;p100"/>
          <p:cNvCxnSpPr>
            <a:stCxn id="1261" idx="0"/>
            <a:endCxn id="1260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p100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4" name="Google Shape;1264;p100"/>
          <p:cNvCxnSpPr>
            <a:stCxn id="1257" idx="0"/>
            <a:endCxn id="1263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5" name="Google Shape;1265;p100"/>
          <p:cNvCxnSpPr>
            <a:stCxn id="1260" idx="0"/>
            <a:endCxn id="1263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6" name="Google Shape;1266;p100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7" name="Google Shape;1267;p100"/>
          <p:cNvCxnSpPr>
            <a:stCxn id="1263" idx="0"/>
            <a:endCxn id="1266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100"/>
          <p:cNvCxnSpPr>
            <a:stCxn id="1266" idx="0"/>
          </p:cNvCxnSpPr>
          <p:nvPr/>
        </p:nvCxnSpPr>
        <p:spPr>
          <a:xfrm flipH="1" rot="10800000">
            <a:off x="5683575" y="1899775"/>
            <a:ext cx="6900" cy="4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100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100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100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2" name="Google Shape;1272;p100"/>
          <p:cNvSpPr txBox="1"/>
          <p:nvPr/>
        </p:nvSpPr>
        <p:spPr>
          <a:xfrm>
            <a:off x="6546250" y="2740950"/>
            <a:ext cx="248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list of things to add/update,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more influenced by from current input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3" name="Google Shape;1273;p100"/>
          <p:cNvCxnSpPr>
            <a:stCxn id="1272" idx="0"/>
            <a:endCxn id="1271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4" name="Google Shape;1274;p100"/>
          <p:cNvSpPr txBox="1"/>
          <p:nvPr/>
        </p:nvSpPr>
        <p:spPr>
          <a:xfrm>
            <a:off x="832575" y="958225"/>
            <a:ext cx="3304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Prepare list of things which you want to </a:t>
            </a:r>
            <a:r>
              <a:rPr b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add </a:t>
            </a: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b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update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1275" name="Google Shape;1275;p100"/>
          <p:cNvSpPr txBox="1"/>
          <p:nvPr/>
        </p:nvSpPr>
        <p:spPr>
          <a:xfrm>
            <a:off x="729450" y="1817475"/>
            <a:ext cx="37974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What items to add and update are based on previous hidden state and current input.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The output (c</a:t>
            </a:r>
            <a:r>
              <a:rPr baseline="-25000"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 indicates what we want to add/update to long term  based on current input.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We can use ‘Relu’ in place of ‘tanh’</a:t>
            </a:r>
            <a:endParaRPr sz="1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6" name="Google Shape;1276;p100"/>
          <p:cNvSpPr txBox="1"/>
          <p:nvPr/>
        </p:nvSpPr>
        <p:spPr>
          <a:xfrm>
            <a:off x="5101000" y="561475"/>
            <a:ext cx="3438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 not everything from this list will make it to long term memory!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00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00"/>
          <p:cNvSpPr txBox="1"/>
          <p:nvPr/>
        </p:nvSpPr>
        <p:spPr>
          <a:xfrm>
            <a:off x="5865000" y="15735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9" name="Google Shape;1279;p100"/>
          <p:cNvCxnSpPr>
            <a:stCxn id="1276" idx="2"/>
            <a:endCxn id="1278" idx="0"/>
          </p:cNvCxnSpPr>
          <p:nvPr/>
        </p:nvCxnSpPr>
        <p:spPr>
          <a:xfrm flipH="1">
            <a:off x="6599500" y="1237375"/>
            <a:ext cx="220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1"/>
          <p:cNvSpPr/>
          <p:nvPr/>
        </p:nvSpPr>
        <p:spPr>
          <a:xfrm>
            <a:off x="26209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101"/>
          <p:cNvSpPr txBox="1"/>
          <p:nvPr/>
        </p:nvSpPr>
        <p:spPr>
          <a:xfrm>
            <a:off x="27787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86" name="Google Shape;1286;p101"/>
          <p:cNvCxnSpPr>
            <a:stCxn id="1285" idx="0"/>
            <a:endCxn id="1284" idx="2"/>
          </p:cNvCxnSpPr>
          <p:nvPr/>
        </p:nvCxnSpPr>
        <p:spPr>
          <a:xfrm rot="10800000">
            <a:off x="30448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7" name="Google Shape;1287;p101"/>
          <p:cNvSpPr/>
          <p:nvPr/>
        </p:nvSpPr>
        <p:spPr>
          <a:xfrm>
            <a:off x="3611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8" name="Google Shape;1288;p101"/>
          <p:cNvSpPr txBox="1"/>
          <p:nvPr/>
        </p:nvSpPr>
        <p:spPr>
          <a:xfrm>
            <a:off x="3769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89" name="Google Shape;1289;p101"/>
          <p:cNvCxnSpPr>
            <a:stCxn id="1288" idx="0"/>
            <a:endCxn id="1287" idx="2"/>
          </p:cNvCxnSpPr>
          <p:nvPr/>
        </p:nvCxnSpPr>
        <p:spPr>
          <a:xfrm rot="10800000">
            <a:off x="4035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0" name="Google Shape;1290;p101"/>
          <p:cNvSpPr/>
          <p:nvPr/>
        </p:nvSpPr>
        <p:spPr>
          <a:xfrm>
            <a:off x="31260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1" name="Google Shape;1291;p101"/>
          <p:cNvCxnSpPr>
            <a:stCxn id="1284" idx="0"/>
            <a:endCxn id="1290" idx="2"/>
          </p:cNvCxnSpPr>
          <p:nvPr/>
        </p:nvCxnSpPr>
        <p:spPr>
          <a:xfrm flipH="1" rot="10800000">
            <a:off x="30448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2" name="Google Shape;1292;p101"/>
          <p:cNvCxnSpPr>
            <a:stCxn id="1287" idx="0"/>
            <a:endCxn id="1290" idx="2"/>
          </p:cNvCxnSpPr>
          <p:nvPr/>
        </p:nvCxnSpPr>
        <p:spPr>
          <a:xfrm rot="10800000">
            <a:off x="35500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3" name="Google Shape;1293;p101"/>
          <p:cNvSpPr/>
          <p:nvPr/>
        </p:nvSpPr>
        <p:spPr>
          <a:xfrm>
            <a:off x="31260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4" name="Google Shape;1294;p101"/>
          <p:cNvCxnSpPr>
            <a:stCxn id="1290" idx="0"/>
            <a:endCxn id="1293" idx="2"/>
          </p:cNvCxnSpPr>
          <p:nvPr/>
        </p:nvCxnSpPr>
        <p:spPr>
          <a:xfrm rot="10800000">
            <a:off x="35499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5" name="Google Shape;1295;p101"/>
          <p:cNvSpPr txBox="1"/>
          <p:nvPr/>
        </p:nvSpPr>
        <p:spPr>
          <a:xfrm>
            <a:off x="25420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6" name="Google Shape;1296;p101"/>
          <p:cNvSpPr txBox="1"/>
          <p:nvPr/>
        </p:nvSpPr>
        <p:spPr>
          <a:xfrm>
            <a:off x="3532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101"/>
          <p:cNvSpPr txBox="1"/>
          <p:nvPr/>
        </p:nvSpPr>
        <p:spPr>
          <a:xfrm>
            <a:off x="32023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8" name="Google Shape;1298;p101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101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00" name="Google Shape;1300;p101"/>
          <p:cNvCxnSpPr>
            <a:stCxn id="1299" idx="0"/>
            <a:endCxn id="1298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1" name="Google Shape;1301;p101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2" name="Google Shape;1302;p101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03" name="Google Shape;1303;p101"/>
          <p:cNvCxnSpPr>
            <a:stCxn id="1302" idx="0"/>
            <a:endCxn id="1301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p101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5" name="Google Shape;1305;p101"/>
          <p:cNvCxnSpPr>
            <a:stCxn id="1298" idx="0"/>
            <a:endCxn id="1304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6" name="Google Shape;1306;p101"/>
          <p:cNvCxnSpPr>
            <a:stCxn id="1301" idx="0"/>
            <a:endCxn id="1304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7" name="Google Shape;1307;p101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8" name="Google Shape;1308;p101"/>
          <p:cNvCxnSpPr>
            <a:stCxn id="1304" idx="0"/>
            <a:endCxn id="1307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101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p101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1" name="Google Shape;1311;p101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2" name="Google Shape;1312;p101"/>
          <p:cNvSpPr txBox="1"/>
          <p:nvPr/>
        </p:nvSpPr>
        <p:spPr>
          <a:xfrm>
            <a:off x="6546250" y="2740950"/>
            <a:ext cx="2484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things to add/update, 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influenced by from current input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3" name="Google Shape;1313;p101"/>
          <p:cNvCxnSpPr>
            <a:stCxn id="1312" idx="0"/>
            <a:endCxn id="1311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4" name="Google Shape;1314;p101"/>
          <p:cNvSpPr txBox="1"/>
          <p:nvPr/>
        </p:nvSpPr>
        <p:spPr>
          <a:xfrm>
            <a:off x="505875" y="2481175"/>
            <a:ext cx="248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 gate output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Controls what information from add/update list will be taken to Cell state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5" name="Google Shape;1315;p101"/>
          <p:cNvCxnSpPr>
            <a:stCxn id="1314" idx="0"/>
            <a:endCxn id="1297" idx="1"/>
          </p:cNvCxnSpPr>
          <p:nvPr/>
        </p:nvCxnSpPr>
        <p:spPr>
          <a:xfrm flipH="1" rot="10800000">
            <a:off x="1748025" y="2146675"/>
            <a:ext cx="14544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101"/>
          <p:cNvSpPr txBox="1"/>
          <p:nvPr/>
        </p:nvSpPr>
        <p:spPr>
          <a:xfrm>
            <a:off x="4801975" y="244625"/>
            <a:ext cx="33048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have another network which decides what will ‘actually’ be taken forward from the list!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01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01"/>
          <p:cNvSpPr txBox="1"/>
          <p:nvPr/>
        </p:nvSpPr>
        <p:spPr>
          <a:xfrm>
            <a:off x="5865000" y="1802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01"/>
          <p:cNvSpPr txBox="1"/>
          <p:nvPr/>
        </p:nvSpPr>
        <p:spPr>
          <a:xfrm>
            <a:off x="2893200" y="15735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[0.4, 0, 0.9, 1.0, 0.7]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944094" y="45109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examples of Sequential Data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750" y="510625"/>
            <a:ext cx="1454951" cy="145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1263725" y="2020650"/>
            <a:ext cx="1455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Speech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873500" y="2020650"/>
            <a:ext cx="1455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Music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500" y="510625"/>
            <a:ext cx="1454998" cy="145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513" y="510625"/>
            <a:ext cx="1454950" cy="145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3530500" y="2020650"/>
            <a:ext cx="14550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Text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1825" y="2722150"/>
            <a:ext cx="2112800" cy="11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1961825" y="3697050"/>
            <a:ext cx="21129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Protein &amp; DNA Sequence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7425" y="2554425"/>
            <a:ext cx="1783373" cy="11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4787425" y="3697050"/>
            <a:ext cx="17835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Monthly Demand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2"/>
          <p:cNvSpPr txBox="1"/>
          <p:nvPr/>
        </p:nvSpPr>
        <p:spPr>
          <a:xfrm>
            <a:off x="617925" y="403725"/>
            <a:ext cx="30891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Input Gate</a:t>
            </a:r>
            <a:endParaRPr b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Responsible for adding information to long term memory</a:t>
            </a:r>
            <a:endParaRPr b="1"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5" name="Google Shape;1325;p102"/>
          <p:cNvSpPr/>
          <p:nvPr/>
        </p:nvSpPr>
        <p:spPr>
          <a:xfrm>
            <a:off x="26209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102"/>
          <p:cNvSpPr txBox="1"/>
          <p:nvPr/>
        </p:nvSpPr>
        <p:spPr>
          <a:xfrm>
            <a:off x="27787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27" name="Google Shape;1327;p102"/>
          <p:cNvCxnSpPr>
            <a:stCxn id="1326" idx="0"/>
            <a:endCxn id="1325" idx="2"/>
          </p:cNvCxnSpPr>
          <p:nvPr/>
        </p:nvCxnSpPr>
        <p:spPr>
          <a:xfrm rot="10800000">
            <a:off x="30448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8" name="Google Shape;1328;p102"/>
          <p:cNvSpPr/>
          <p:nvPr/>
        </p:nvSpPr>
        <p:spPr>
          <a:xfrm>
            <a:off x="3611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102"/>
          <p:cNvSpPr txBox="1"/>
          <p:nvPr/>
        </p:nvSpPr>
        <p:spPr>
          <a:xfrm>
            <a:off x="3769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30" name="Google Shape;1330;p102"/>
          <p:cNvCxnSpPr>
            <a:stCxn id="1329" idx="0"/>
            <a:endCxn id="1328" idx="2"/>
          </p:cNvCxnSpPr>
          <p:nvPr/>
        </p:nvCxnSpPr>
        <p:spPr>
          <a:xfrm rot="10800000">
            <a:off x="4035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1" name="Google Shape;1331;p102"/>
          <p:cNvSpPr/>
          <p:nvPr/>
        </p:nvSpPr>
        <p:spPr>
          <a:xfrm>
            <a:off x="31260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2" name="Google Shape;1332;p102"/>
          <p:cNvCxnSpPr>
            <a:stCxn id="1325" idx="0"/>
            <a:endCxn id="1331" idx="2"/>
          </p:cNvCxnSpPr>
          <p:nvPr/>
        </p:nvCxnSpPr>
        <p:spPr>
          <a:xfrm flipH="1" rot="10800000">
            <a:off x="30448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3" name="Google Shape;1333;p102"/>
          <p:cNvCxnSpPr>
            <a:stCxn id="1328" idx="0"/>
            <a:endCxn id="1331" idx="2"/>
          </p:cNvCxnSpPr>
          <p:nvPr/>
        </p:nvCxnSpPr>
        <p:spPr>
          <a:xfrm rot="10800000">
            <a:off x="35500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4" name="Google Shape;1334;p102"/>
          <p:cNvSpPr/>
          <p:nvPr/>
        </p:nvSpPr>
        <p:spPr>
          <a:xfrm>
            <a:off x="31260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5" name="Google Shape;1335;p102"/>
          <p:cNvCxnSpPr>
            <a:stCxn id="1331" idx="0"/>
            <a:endCxn id="1334" idx="2"/>
          </p:cNvCxnSpPr>
          <p:nvPr/>
        </p:nvCxnSpPr>
        <p:spPr>
          <a:xfrm rot="10800000">
            <a:off x="35499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6" name="Google Shape;1336;p102"/>
          <p:cNvSpPr txBox="1"/>
          <p:nvPr/>
        </p:nvSpPr>
        <p:spPr>
          <a:xfrm>
            <a:off x="25420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102"/>
          <p:cNvSpPr txBox="1"/>
          <p:nvPr/>
        </p:nvSpPr>
        <p:spPr>
          <a:xfrm>
            <a:off x="3532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102"/>
          <p:cNvSpPr txBox="1"/>
          <p:nvPr/>
        </p:nvSpPr>
        <p:spPr>
          <a:xfrm>
            <a:off x="32023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9" name="Google Shape;1339;p102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102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41" name="Google Shape;1341;p102"/>
          <p:cNvCxnSpPr>
            <a:stCxn id="1340" idx="0"/>
            <a:endCxn id="1339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2" name="Google Shape;1342;p102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102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44" name="Google Shape;1344;p102"/>
          <p:cNvCxnSpPr>
            <a:stCxn id="1343" idx="0"/>
            <a:endCxn id="1342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5" name="Google Shape;1345;p102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6" name="Google Shape;1346;p102"/>
          <p:cNvCxnSpPr>
            <a:stCxn id="1339" idx="0"/>
            <a:endCxn id="1345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7" name="Google Shape;1347;p102"/>
          <p:cNvCxnSpPr>
            <a:stCxn id="1342" idx="0"/>
            <a:endCxn id="1345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8" name="Google Shape;1348;p102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9" name="Google Shape;1349;p102"/>
          <p:cNvCxnSpPr>
            <a:stCxn id="1345" idx="0"/>
            <a:endCxn id="1348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0" name="Google Shape;1350;p102"/>
          <p:cNvCxnSpPr>
            <a:stCxn id="1348" idx="0"/>
          </p:cNvCxnSpPr>
          <p:nvPr/>
        </p:nvCxnSpPr>
        <p:spPr>
          <a:xfrm flipH="1" rot="10800000">
            <a:off x="5683575" y="1209475"/>
            <a:ext cx="13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1" name="Google Shape;1351;p102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102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102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4" name="Google Shape;1354;p102"/>
          <p:cNvSpPr/>
          <p:nvPr/>
        </p:nvSpPr>
        <p:spPr>
          <a:xfrm>
            <a:off x="5430975" y="1597263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102"/>
          <p:cNvSpPr/>
          <p:nvPr/>
        </p:nvSpPr>
        <p:spPr>
          <a:xfrm>
            <a:off x="3462299" y="1750525"/>
            <a:ext cx="1968000" cy="604550"/>
          </a:xfrm>
          <a:custGeom>
            <a:rect b="b" l="l" r="r" t="t"/>
            <a:pathLst>
              <a:path extrusionOk="0" h="24182" w="78720">
                <a:moveTo>
                  <a:pt x="4661" y="24182"/>
                </a:moveTo>
                <a:cubicBezTo>
                  <a:pt x="4850" y="20656"/>
                  <a:pt x="-6548" y="7053"/>
                  <a:pt x="5795" y="3023"/>
                </a:cubicBezTo>
                <a:cubicBezTo>
                  <a:pt x="18138" y="-1007"/>
                  <a:pt x="66566" y="504"/>
                  <a:pt x="787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56" name="Google Shape;1356;p102"/>
          <p:cNvSpPr txBox="1"/>
          <p:nvPr/>
        </p:nvSpPr>
        <p:spPr>
          <a:xfrm>
            <a:off x="5830950" y="12690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*c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7" name="Google Shape;1357;p102"/>
          <p:cNvSpPr txBox="1"/>
          <p:nvPr/>
        </p:nvSpPr>
        <p:spPr>
          <a:xfrm>
            <a:off x="6546250" y="2740950"/>
            <a:ext cx="2484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things to add/update,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influenced by from current input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8" name="Google Shape;1358;p102"/>
          <p:cNvCxnSpPr>
            <a:stCxn id="1357" idx="0"/>
            <a:endCxn id="1353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102"/>
          <p:cNvSpPr txBox="1"/>
          <p:nvPr/>
        </p:nvSpPr>
        <p:spPr>
          <a:xfrm>
            <a:off x="505875" y="2481175"/>
            <a:ext cx="248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gate output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what information from add/update list will be taken to Cell state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0" name="Google Shape;1360;p102"/>
          <p:cNvCxnSpPr>
            <a:stCxn id="1359" idx="0"/>
            <a:endCxn id="1338" idx="1"/>
          </p:cNvCxnSpPr>
          <p:nvPr/>
        </p:nvCxnSpPr>
        <p:spPr>
          <a:xfrm flipH="1" rot="10800000">
            <a:off x="1748025" y="2146675"/>
            <a:ext cx="14544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1" name="Google Shape;1361;p102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102"/>
          <p:cNvSpPr txBox="1"/>
          <p:nvPr/>
        </p:nvSpPr>
        <p:spPr>
          <a:xfrm>
            <a:off x="5865000" y="1802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02"/>
          <p:cNvSpPr txBox="1"/>
          <p:nvPr/>
        </p:nvSpPr>
        <p:spPr>
          <a:xfrm>
            <a:off x="1978800" y="16497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[0.4, 0, 0.9, 1.0, 0.7]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02"/>
          <p:cNvSpPr txBox="1"/>
          <p:nvPr/>
        </p:nvSpPr>
        <p:spPr>
          <a:xfrm>
            <a:off x="6370675" y="1098750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102"/>
          <p:cNvSpPr/>
          <p:nvPr/>
        </p:nvSpPr>
        <p:spPr>
          <a:xfrm>
            <a:off x="6354750" y="48000"/>
            <a:ext cx="2026296" cy="667764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Final 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ist of  things to 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add/update</a:t>
            </a: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to Cell state</a:t>
            </a:r>
            <a:endParaRPr sz="700"/>
          </a:p>
        </p:txBody>
      </p:sp>
      <p:cxnSp>
        <p:nvCxnSpPr>
          <p:cNvPr id="1366" name="Google Shape;1366;p102"/>
          <p:cNvCxnSpPr>
            <a:stCxn id="1365" idx="1"/>
          </p:cNvCxnSpPr>
          <p:nvPr/>
        </p:nvCxnSpPr>
        <p:spPr>
          <a:xfrm flipH="1">
            <a:off x="7209198" y="715053"/>
            <a:ext cx="158700" cy="4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7" name="Google Shape;1367;p102"/>
          <p:cNvSpPr txBox="1"/>
          <p:nvPr/>
        </p:nvSpPr>
        <p:spPr>
          <a:xfrm>
            <a:off x="23311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3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3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4" name="Google Shape;1374;p103"/>
          <p:cNvCxnSpPr>
            <a:stCxn id="1375" idx="0"/>
            <a:endCxn id="1373" idx="2"/>
          </p:cNvCxnSpPr>
          <p:nvPr/>
        </p:nvCxnSpPr>
        <p:spPr>
          <a:xfrm flipH="1" rot="10800000">
            <a:off x="1741200" y="1201050"/>
            <a:ext cx="6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103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7" name="Google Shape;1377;p103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8" name="Google Shape;1378;p103"/>
          <p:cNvSpPr txBox="1"/>
          <p:nvPr/>
        </p:nvSpPr>
        <p:spPr>
          <a:xfrm>
            <a:off x="227250" y="3730025"/>
            <a:ext cx="21039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</a:t>
            </a: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Gate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5" name="Google Shape;1375;p103"/>
          <p:cNvSpPr txBox="1"/>
          <p:nvPr/>
        </p:nvSpPr>
        <p:spPr>
          <a:xfrm>
            <a:off x="1498500" y="15136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9" name="Google Shape;1379;p103"/>
          <p:cNvSpPr/>
          <p:nvPr/>
        </p:nvSpPr>
        <p:spPr>
          <a:xfrm>
            <a:off x="26209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103"/>
          <p:cNvSpPr txBox="1"/>
          <p:nvPr/>
        </p:nvSpPr>
        <p:spPr>
          <a:xfrm>
            <a:off x="27787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81" name="Google Shape;1381;p103"/>
          <p:cNvCxnSpPr>
            <a:stCxn id="1380" idx="0"/>
            <a:endCxn id="1379" idx="2"/>
          </p:cNvCxnSpPr>
          <p:nvPr/>
        </p:nvCxnSpPr>
        <p:spPr>
          <a:xfrm rot="10800000">
            <a:off x="30448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2" name="Google Shape;1382;p103"/>
          <p:cNvSpPr/>
          <p:nvPr/>
        </p:nvSpPr>
        <p:spPr>
          <a:xfrm>
            <a:off x="3611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103"/>
          <p:cNvSpPr txBox="1"/>
          <p:nvPr/>
        </p:nvSpPr>
        <p:spPr>
          <a:xfrm>
            <a:off x="3769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84" name="Google Shape;1384;p103"/>
          <p:cNvCxnSpPr>
            <a:stCxn id="1383" idx="0"/>
            <a:endCxn id="1382" idx="2"/>
          </p:cNvCxnSpPr>
          <p:nvPr/>
        </p:nvCxnSpPr>
        <p:spPr>
          <a:xfrm rot="10800000">
            <a:off x="4035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5" name="Google Shape;1385;p103"/>
          <p:cNvSpPr/>
          <p:nvPr/>
        </p:nvSpPr>
        <p:spPr>
          <a:xfrm>
            <a:off x="31260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6" name="Google Shape;1386;p103"/>
          <p:cNvCxnSpPr>
            <a:stCxn id="1379" idx="0"/>
            <a:endCxn id="1385" idx="2"/>
          </p:cNvCxnSpPr>
          <p:nvPr/>
        </p:nvCxnSpPr>
        <p:spPr>
          <a:xfrm flipH="1" rot="10800000">
            <a:off x="30448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7" name="Google Shape;1387;p103"/>
          <p:cNvCxnSpPr>
            <a:stCxn id="1382" idx="0"/>
            <a:endCxn id="1385" idx="2"/>
          </p:cNvCxnSpPr>
          <p:nvPr/>
        </p:nvCxnSpPr>
        <p:spPr>
          <a:xfrm rot="10800000">
            <a:off x="35500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8" name="Google Shape;1388;p103"/>
          <p:cNvSpPr/>
          <p:nvPr/>
        </p:nvSpPr>
        <p:spPr>
          <a:xfrm>
            <a:off x="31260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9" name="Google Shape;1389;p103"/>
          <p:cNvCxnSpPr>
            <a:stCxn id="1385" idx="0"/>
            <a:endCxn id="1388" idx="2"/>
          </p:cNvCxnSpPr>
          <p:nvPr/>
        </p:nvCxnSpPr>
        <p:spPr>
          <a:xfrm rot="10800000">
            <a:off x="35499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0" name="Google Shape;1390;p103"/>
          <p:cNvSpPr txBox="1"/>
          <p:nvPr/>
        </p:nvSpPr>
        <p:spPr>
          <a:xfrm>
            <a:off x="25420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1" name="Google Shape;1391;p103"/>
          <p:cNvSpPr txBox="1"/>
          <p:nvPr/>
        </p:nvSpPr>
        <p:spPr>
          <a:xfrm>
            <a:off x="3532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103"/>
          <p:cNvSpPr txBox="1"/>
          <p:nvPr/>
        </p:nvSpPr>
        <p:spPr>
          <a:xfrm>
            <a:off x="32023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3" name="Google Shape;1393;p103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4" name="Google Shape;1394;p103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95" name="Google Shape;1395;p103"/>
          <p:cNvCxnSpPr>
            <a:stCxn id="1394" idx="0"/>
            <a:endCxn id="1393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103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103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98" name="Google Shape;1398;p103"/>
          <p:cNvCxnSpPr>
            <a:stCxn id="1397" idx="0"/>
            <a:endCxn id="1396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9" name="Google Shape;1399;p103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0" name="Google Shape;1400;p103"/>
          <p:cNvCxnSpPr>
            <a:stCxn id="1393" idx="0"/>
            <a:endCxn id="1399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1" name="Google Shape;1401;p103"/>
          <p:cNvCxnSpPr>
            <a:stCxn id="1396" idx="0"/>
            <a:endCxn id="1399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2" name="Google Shape;1402;p103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3" name="Google Shape;1403;p103"/>
          <p:cNvCxnSpPr>
            <a:stCxn id="1399" idx="0"/>
            <a:endCxn id="1402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103"/>
          <p:cNvCxnSpPr>
            <a:stCxn id="1402" idx="0"/>
          </p:cNvCxnSpPr>
          <p:nvPr/>
        </p:nvCxnSpPr>
        <p:spPr>
          <a:xfrm flipH="1" rot="10800000">
            <a:off x="5683575" y="1209475"/>
            <a:ext cx="13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p103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103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103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8" name="Google Shape;1408;p103"/>
          <p:cNvSpPr/>
          <p:nvPr/>
        </p:nvSpPr>
        <p:spPr>
          <a:xfrm>
            <a:off x="5430975" y="1597263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103"/>
          <p:cNvSpPr/>
          <p:nvPr/>
        </p:nvSpPr>
        <p:spPr>
          <a:xfrm>
            <a:off x="5437725" y="931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103"/>
          <p:cNvSpPr txBox="1"/>
          <p:nvPr/>
        </p:nvSpPr>
        <p:spPr>
          <a:xfrm>
            <a:off x="8252625" y="923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1" name="Google Shape;1411;p103"/>
          <p:cNvSpPr txBox="1"/>
          <p:nvPr/>
        </p:nvSpPr>
        <p:spPr>
          <a:xfrm>
            <a:off x="81345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Current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103"/>
          <p:cNvSpPr/>
          <p:nvPr/>
        </p:nvSpPr>
        <p:spPr>
          <a:xfrm>
            <a:off x="3462299" y="1750525"/>
            <a:ext cx="1968000" cy="604550"/>
          </a:xfrm>
          <a:custGeom>
            <a:rect b="b" l="l" r="r" t="t"/>
            <a:pathLst>
              <a:path extrusionOk="0" h="24182" w="78720">
                <a:moveTo>
                  <a:pt x="4661" y="24182"/>
                </a:moveTo>
                <a:cubicBezTo>
                  <a:pt x="4850" y="20656"/>
                  <a:pt x="-6548" y="7053"/>
                  <a:pt x="5795" y="3023"/>
                </a:cubicBezTo>
                <a:cubicBezTo>
                  <a:pt x="18138" y="-1007"/>
                  <a:pt x="66566" y="504"/>
                  <a:pt x="787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13" name="Google Shape;1413;p103"/>
          <p:cNvSpPr txBox="1"/>
          <p:nvPr/>
        </p:nvSpPr>
        <p:spPr>
          <a:xfrm>
            <a:off x="5602350" y="12690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*c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4" name="Google Shape;1414;p103"/>
          <p:cNvSpPr txBox="1"/>
          <p:nvPr/>
        </p:nvSpPr>
        <p:spPr>
          <a:xfrm>
            <a:off x="6546250" y="2740950"/>
            <a:ext cx="2484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things to add/update,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influenced by from current input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5" name="Google Shape;1415;p103"/>
          <p:cNvCxnSpPr>
            <a:stCxn id="1414" idx="0"/>
            <a:endCxn id="1407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6" name="Google Shape;1416;p103"/>
          <p:cNvSpPr txBox="1"/>
          <p:nvPr/>
        </p:nvSpPr>
        <p:spPr>
          <a:xfrm>
            <a:off x="505875" y="2481175"/>
            <a:ext cx="248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Input gate output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 what information from add/update list will be taken to Cell state</a:t>
            </a:r>
            <a:endParaRPr b="1"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7" name="Google Shape;1417;p103"/>
          <p:cNvCxnSpPr>
            <a:stCxn id="1416" idx="0"/>
            <a:endCxn id="1392" idx="1"/>
          </p:cNvCxnSpPr>
          <p:nvPr/>
        </p:nvCxnSpPr>
        <p:spPr>
          <a:xfrm flipH="1" rot="10800000">
            <a:off x="1748025" y="2146675"/>
            <a:ext cx="14544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8" name="Google Shape;1418;p103"/>
          <p:cNvSpPr txBox="1"/>
          <p:nvPr/>
        </p:nvSpPr>
        <p:spPr>
          <a:xfrm>
            <a:off x="1111950" y="1691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103"/>
          <p:cNvSpPr txBox="1"/>
          <p:nvPr/>
        </p:nvSpPr>
        <p:spPr>
          <a:xfrm>
            <a:off x="607200" y="6591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103"/>
          <p:cNvSpPr txBox="1"/>
          <p:nvPr/>
        </p:nvSpPr>
        <p:spPr>
          <a:xfrm>
            <a:off x="2055000" y="659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[3.0, 0.2, 0, 3.6, -1.0]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103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103"/>
          <p:cNvSpPr txBox="1"/>
          <p:nvPr/>
        </p:nvSpPr>
        <p:spPr>
          <a:xfrm>
            <a:off x="23311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03"/>
          <p:cNvSpPr txBox="1"/>
          <p:nvPr/>
        </p:nvSpPr>
        <p:spPr>
          <a:xfrm>
            <a:off x="5788800" y="18783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03"/>
          <p:cNvSpPr txBox="1"/>
          <p:nvPr/>
        </p:nvSpPr>
        <p:spPr>
          <a:xfrm>
            <a:off x="2207400" y="1853475"/>
            <a:ext cx="1469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[0.4, 0, 0.9, 1.0, 0.7]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03"/>
          <p:cNvSpPr txBox="1"/>
          <p:nvPr/>
        </p:nvSpPr>
        <p:spPr>
          <a:xfrm>
            <a:off x="6065875" y="1251150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03"/>
          <p:cNvSpPr txBox="1"/>
          <p:nvPr/>
        </p:nvSpPr>
        <p:spPr>
          <a:xfrm>
            <a:off x="6093600" y="659175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[3.36, 0.2, -0.27, 4.2, -0.3]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04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4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3" name="Google Shape;1433;p104"/>
          <p:cNvCxnSpPr>
            <a:stCxn id="1434" idx="0"/>
            <a:endCxn id="1432" idx="2"/>
          </p:cNvCxnSpPr>
          <p:nvPr/>
        </p:nvCxnSpPr>
        <p:spPr>
          <a:xfrm flipH="1" rot="10800000">
            <a:off x="1741200" y="1201050"/>
            <a:ext cx="6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5" name="Google Shape;1435;p104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6" name="Google Shape;1436;p104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7" name="Google Shape;1437;p104"/>
          <p:cNvSpPr txBox="1"/>
          <p:nvPr/>
        </p:nvSpPr>
        <p:spPr>
          <a:xfrm>
            <a:off x="143400" y="3992100"/>
            <a:ext cx="23418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Input Gate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4" name="Google Shape;1434;p104"/>
          <p:cNvSpPr txBox="1"/>
          <p:nvPr/>
        </p:nvSpPr>
        <p:spPr>
          <a:xfrm>
            <a:off x="1498500" y="15136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8" name="Google Shape;1438;p104"/>
          <p:cNvSpPr/>
          <p:nvPr/>
        </p:nvSpPr>
        <p:spPr>
          <a:xfrm>
            <a:off x="26209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104"/>
          <p:cNvSpPr txBox="1"/>
          <p:nvPr/>
        </p:nvSpPr>
        <p:spPr>
          <a:xfrm>
            <a:off x="27787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40" name="Google Shape;1440;p104"/>
          <p:cNvCxnSpPr>
            <a:stCxn id="1439" idx="0"/>
            <a:endCxn id="1438" idx="2"/>
          </p:cNvCxnSpPr>
          <p:nvPr/>
        </p:nvCxnSpPr>
        <p:spPr>
          <a:xfrm rot="10800000">
            <a:off x="30448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1" name="Google Shape;1441;p104"/>
          <p:cNvSpPr/>
          <p:nvPr/>
        </p:nvSpPr>
        <p:spPr>
          <a:xfrm>
            <a:off x="3611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104"/>
          <p:cNvSpPr txBox="1"/>
          <p:nvPr/>
        </p:nvSpPr>
        <p:spPr>
          <a:xfrm>
            <a:off x="3769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43" name="Google Shape;1443;p104"/>
          <p:cNvCxnSpPr>
            <a:stCxn id="1442" idx="0"/>
            <a:endCxn id="1441" idx="2"/>
          </p:cNvCxnSpPr>
          <p:nvPr/>
        </p:nvCxnSpPr>
        <p:spPr>
          <a:xfrm rot="10800000">
            <a:off x="4035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4" name="Google Shape;1444;p104"/>
          <p:cNvSpPr/>
          <p:nvPr/>
        </p:nvSpPr>
        <p:spPr>
          <a:xfrm>
            <a:off x="31260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5" name="Google Shape;1445;p104"/>
          <p:cNvCxnSpPr>
            <a:stCxn id="1438" idx="0"/>
            <a:endCxn id="1444" idx="2"/>
          </p:cNvCxnSpPr>
          <p:nvPr/>
        </p:nvCxnSpPr>
        <p:spPr>
          <a:xfrm flipH="1" rot="10800000">
            <a:off x="30448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6" name="Google Shape;1446;p104"/>
          <p:cNvCxnSpPr>
            <a:stCxn id="1441" idx="0"/>
            <a:endCxn id="1444" idx="2"/>
          </p:cNvCxnSpPr>
          <p:nvPr/>
        </p:nvCxnSpPr>
        <p:spPr>
          <a:xfrm rot="10800000">
            <a:off x="35500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7" name="Google Shape;1447;p104"/>
          <p:cNvSpPr/>
          <p:nvPr/>
        </p:nvSpPr>
        <p:spPr>
          <a:xfrm>
            <a:off x="31260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8" name="Google Shape;1448;p104"/>
          <p:cNvCxnSpPr>
            <a:stCxn id="1444" idx="0"/>
            <a:endCxn id="1447" idx="2"/>
          </p:cNvCxnSpPr>
          <p:nvPr/>
        </p:nvCxnSpPr>
        <p:spPr>
          <a:xfrm rot="10800000">
            <a:off x="35499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9" name="Google Shape;1449;p104"/>
          <p:cNvSpPr txBox="1"/>
          <p:nvPr/>
        </p:nvSpPr>
        <p:spPr>
          <a:xfrm>
            <a:off x="25420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104"/>
          <p:cNvSpPr txBox="1"/>
          <p:nvPr/>
        </p:nvSpPr>
        <p:spPr>
          <a:xfrm>
            <a:off x="3532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104"/>
          <p:cNvSpPr txBox="1"/>
          <p:nvPr/>
        </p:nvSpPr>
        <p:spPr>
          <a:xfrm>
            <a:off x="32023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52" name="Google Shape;1452;p104"/>
          <p:cNvSpPr/>
          <p:nvPr/>
        </p:nvSpPr>
        <p:spPr>
          <a:xfrm>
            <a:off x="47545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104"/>
          <p:cNvSpPr txBox="1"/>
          <p:nvPr/>
        </p:nvSpPr>
        <p:spPr>
          <a:xfrm>
            <a:off x="49123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54" name="Google Shape;1454;p104"/>
          <p:cNvCxnSpPr>
            <a:stCxn id="1453" idx="0"/>
            <a:endCxn id="1452" idx="2"/>
          </p:cNvCxnSpPr>
          <p:nvPr/>
        </p:nvCxnSpPr>
        <p:spPr>
          <a:xfrm rot="10800000">
            <a:off x="51784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5" name="Google Shape;1455;p104"/>
          <p:cNvSpPr/>
          <p:nvPr/>
        </p:nvSpPr>
        <p:spPr>
          <a:xfrm>
            <a:off x="5745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104"/>
          <p:cNvSpPr txBox="1"/>
          <p:nvPr/>
        </p:nvSpPr>
        <p:spPr>
          <a:xfrm>
            <a:off x="5902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57" name="Google Shape;1457;p104"/>
          <p:cNvCxnSpPr>
            <a:stCxn id="1456" idx="0"/>
            <a:endCxn id="1455" idx="2"/>
          </p:cNvCxnSpPr>
          <p:nvPr/>
        </p:nvCxnSpPr>
        <p:spPr>
          <a:xfrm rot="10800000">
            <a:off x="6169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8" name="Google Shape;1458;p104"/>
          <p:cNvSpPr/>
          <p:nvPr/>
        </p:nvSpPr>
        <p:spPr>
          <a:xfrm>
            <a:off x="52596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9" name="Google Shape;1459;p104"/>
          <p:cNvCxnSpPr>
            <a:stCxn id="1452" idx="0"/>
            <a:endCxn id="1458" idx="2"/>
          </p:cNvCxnSpPr>
          <p:nvPr/>
        </p:nvCxnSpPr>
        <p:spPr>
          <a:xfrm flipH="1" rot="10800000">
            <a:off x="51784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0" name="Google Shape;1460;p104"/>
          <p:cNvCxnSpPr>
            <a:stCxn id="1455" idx="0"/>
            <a:endCxn id="1458" idx="2"/>
          </p:cNvCxnSpPr>
          <p:nvPr/>
        </p:nvCxnSpPr>
        <p:spPr>
          <a:xfrm rot="10800000">
            <a:off x="56836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1" name="Google Shape;1461;p104"/>
          <p:cNvSpPr/>
          <p:nvPr/>
        </p:nvSpPr>
        <p:spPr>
          <a:xfrm>
            <a:off x="52596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tanh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2" name="Google Shape;1462;p104"/>
          <p:cNvCxnSpPr>
            <a:stCxn id="1458" idx="0"/>
            <a:endCxn id="1461" idx="2"/>
          </p:cNvCxnSpPr>
          <p:nvPr/>
        </p:nvCxnSpPr>
        <p:spPr>
          <a:xfrm rot="10800000">
            <a:off x="56835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04"/>
          <p:cNvCxnSpPr>
            <a:stCxn id="1461" idx="0"/>
          </p:cNvCxnSpPr>
          <p:nvPr/>
        </p:nvCxnSpPr>
        <p:spPr>
          <a:xfrm flipH="1" rot="10800000">
            <a:off x="5683575" y="1209475"/>
            <a:ext cx="13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4" name="Google Shape;1464;p104"/>
          <p:cNvSpPr txBox="1"/>
          <p:nvPr/>
        </p:nvSpPr>
        <p:spPr>
          <a:xfrm>
            <a:off x="46756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5" name="Google Shape;1465;p104"/>
          <p:cNvSpPr txBox="1"/>
          <p:nvPr/>
        </p:nvSpPr>
        <p:spPr>
          <a:xfrm>
            <a:off x="5666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6" name="Google Shape;1466;p104"/>
          <p:cNvSpPr txBox="1"/>
          <p:nvPr/>
        </p:nvSpPr>
        <p:spPr>
          <a:xfrm>
            <a:off x="5697075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7" name="Google Shape;1467;p104"/>
          <p:cNvSpPr/>
          <p:nvPr/>
        </p:nvSpPr>
        <p:spPr>
          <a:xfrm>
            <a:off x="5430975" y="1597263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104"/>
          <p:cNvSpPr/>
          <p:nvPr/>
        </p:nvSpPr>
        <p:spPr>
          <a:xfrm>
            <a:off x="5437725" y="931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104"/>
          <p:cNvSpPr txBox="1"/>
          <p:nvPr/>
        </p:nvSpPr>
        <p:spPr>
          <a:xfrm>
            <a:off x="8252625" y="923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0" name="Google Shape;1470;p104"/>
          <p:cNvSpPr txBox="1"/>
          <p:nvPr/>
        </p:nvSpPr>
        <p:spPr>
          <a:xfrm>
            <a:off x="81345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Current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104"/>
          <p:cNvSpPr/>
          <p:nvPr/>
        </p:nvSpPr>
        <p:spPr>
          <a:xfrm>
            <a:off x="3462299" y="1750525"/>
            <a:ext cx="1968000" cy="604550"/>
          </a:xfrm>
          <a:custGeom>
            <a:rect b="b" l="l" r="r" t="t"/>
            <a:pathLst>
              <a:path extrusionOk="0" h="24182" w="78720">
                <a:moveTo>
                  <a:pt x="4661" y="24182"/>
                </a:moveTo>
                <a:cubicBezTo>
                  <a:pt x="4850" y="20656"/>
                  <a:pt x="-6548" y="7053"/>
                  <a:pt x="5795" y="3023"/>
                </a:cubicBezTo>
                <a:cubicBezTo>
                  <a:pt x="18138" y="-1007"/>
                  <a:pt x="66566" y="504"/>
                  <a:pt x="787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472" name="Google Shape;1472;p104"/>
          <p:cNvSpPr txBox="1"/>
          <p:nvPr/>
        </p:nvSpPr>
        <p:spPr>
          <a:xfrm>
            <a:off x="5602350" y="12690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*c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3" name="Google Shape;1473;p104"/>
          <p:cNvSpPr txBox="1"/>
          <p:nvPr/>
        </p:nvSpPr>
        <p:spPr>
          <a:xfrm>
            <a:off x="6546250" y="2740950"/>
            <a:ext cx="2484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Candidate Cell state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4" name="Google Shape;1474;p104"/>
          <p:cNvCxnSpPr>
            <a:stCxn id="1473" idx="0"/>
            <a:endCxn id="1466" idx="3"/>
          </p:cNvCxnSpPr>
          <p:nvPr/>
        </p:nvCxnSpPr>
        <p:spPr>
          <a:xfrm rot="10800000">
            <a:off x="6046600" y="2146650"/>
            <a:ext cx="1741800" cy="59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p104"/>
          <p:cNvSpPr txBox="1"/>
          <p:nvPr/>
        </p:nvSpPr>
        <p:spPr>
          <a:xfrm>
            <a:off x="285900" y="2481175"/>
            <a:ext cx="2704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Input gate output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6" name="Google Shape;1476;p104"/>
          <p:cNvCxnSpPr>
            <a:stCxn id="1475" idx="0"/>
            <a:endCxn id="1451" idx="1"/>
          </p:cNvCxnSpPr>
          <p:nvPr/>
        </p:nvCxnSpPr>
        <p:spPr>
          <a:xfrm flipH="1" rot="10800000">
            <a:off x="1638000" y="2146675"/>
            <a:ext cx="1564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7" name="Google Shape;147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00" y="2840899"/>
            <a:ext cx="1915444" cy="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190" y="3084150"/>
            <a:ext cx="2384409" cy="3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04"/>
          <p:cNvSpPr txBox="1"/>
          <p:nvPr/>
        </p:nvSpPr>
        <p:spPr>
          <a:xfrm>
            <a:off x="1111950" y="1691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04"/>
          <p:cNvSpPr txBox="1"/>
          <p:nvPr/>
        </p:nvSpPr>
        <p:spPr>
          <a:xfrm>
            <a:off x="607200" y="6591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04"/>
          <p:cNvSpPr txBox="1"/>
          <p:nvPr/>
        </p:nvSpPr>
        <p:spPr>
          <a:xfrm>
            <a:off x="2055000" y="659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[3.0, 0.2, 0, 3.6, -1.0]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104"/>
          <p:cNvSpPr txBox="1"/>
          <p:nvPr/>
        </p:nvSpPr>
        <p:spPr>
          <a:xfrm>
            <a:off x="45409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04"/>
          <p:cNvSpPr txBox="1"/>
          <p:nvPr/>
        </p:nvSpPr>
        <p:spPr>
          <a:xfrm>
            <a:off x="2331150" y="4739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[0.5, 2, 1, 0.1, -3]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104"/>
          <p:cNvSpPr txBox="1"/>
          <p:nvPr/>
        </p:nvSpPr>
        <p:spPr>
          <a:xfrm>
            <a:off x="5788800" y="18783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104"/>
          <p:cNvSpPr txBox="1"/>
          <p:nvPr/>
        </p:nvSpPr>
        <p:spPr>
          <a:xfrm>
            <a:off x="2207400" y="1853475"/>
            <a:ext cx="1469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[0.4, 0, 0.9, 1.0, 0.7]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104"/>
          <p:cNvSpPr txBox="1"/>
          <p:nvPr/>
        </p:nvSpPr>
        <p:spPr>
          <a:xfrm>
            <a:off x="6065875" y="1251150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04"/>
          <p:cNvSpPr txBox="1"/>
          <p:nvPr/>
        </p:nvSpPr>
        <p:spPr>
          <a:xfrm>
            <a:off x="6093600" y="659175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[3.36, 0.2, -0.27, 4.2, -0.3]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5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05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4" name="Google Shape;1494;p105"/>
          <p:cNvCxnSpPr>
            <a:stCxn id="1495" idx="0"/>
            <a:endCxn id="1493" idx="2"/>
          </p:cNvCxnSpPr>
          <p:nvPr/>
        </p:nvCxnSpPr>
        <p:spPr>
          <a:xfrm flipH="1" rot="10800000">
            <a:off x="1741200" y="1201050"/>
            <a:ext cx="6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6" name="Google Shape;1496;p105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7" name="Google Shape;1497;p105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105"/>
          <p:cNvSpPr txBox="1"/>
          <p:nvPr/>
        </p:nvSpPr>
        <p:spPr>
          <a:xfrm>
            <a:off x="3027450" y="3580175"/>
            <a:ext cx="308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New Cell State</a:t>
            </a:r>
            <a:endParaRPr sz="18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5" name="Google Shape;1495;p105"/>
          <p:cNvSpPr txBox="1"/>
          <p:nvPr/>
        </p:nvSpPr>
        <p:spPr>
          <a:xfrm>
            <a:off x="1498500" y="15136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99" name="Google Shape;1499;p105"/>
          <p:cNvSpPr/>
          <p:nvPr/>
        </p:nvSpPr>
        <p:spPr>
          <a:xfrm>
            <a:off x="5437725" y="931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p105"/>
          <p:cNvSpPr txBox="1"/>
          <p:nvPr/>
        </p:nvSpPr>
        <p:spPr>
          <a:xfrm>
            <a:off x="8252625" y="923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1" name="Google Shape;1501;p105"/>
          <p:cNvSpPr txBox="1"/>
          <p:nvPr/>
        </p:nvSpPr>
        <p:spPr>
          <a:xfrm>
            <a:off x="81345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Current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2" name="Google Shape;1502;p105"/>
          <p:cNvSpPr txBox="1"/>
          <p:nvPr/>
        </p:nvSpPr>
        <p:spPr>
          <a:xfrm>
            <a:off x="5447625" y="1597325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*c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3" name="Google Shape;1503;p105"/>
          <p:cNvCxnSpPr>
            <a:stCxn id="1504" idx="0"/>
            <a:endCxn id="1499" idx="2"/>
          </p:cNvCxnSpPr>
          <p:nvPr/>
        </p:nvCxnSpPr>
        <p:spPr>
          <a:xfrm flipH="1" rot="10800000">
            <a:off x="5683425" y="1214125"/>
            <a:ext cx="69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5" name="Google Shape;15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575" y="2779525"/>
            <a:ext cx="2158850" cy="3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05"/>
          <p:cNvSpPr txBox="1"/>
          <p:nvPr/>
        </p:nvSpPr>
        <p:spPr>
          <a:xfrm>
            <a:off x="1111950" y="1691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05"/>
          <p:cNvSpPr txBox="1"/>
          <p:nvPr/>
        </p:nvSpPr>
        <p:spPr>
          <a:xfrm>
            <a:off x="607200" y="6591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105"/>
          <p:cNvSpPr txBox="1"/>
          <p:nvPr/>
        </p:nvSpPr>
        <p:spPr>
          <a:xfrm>
            <a:off x="2055000" y="659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[3.0, 0.2, 0, 3.6, -1.0]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05"/>
          <p:cNvSpPr txBox="1"/>
          <p:nvPr/>
        </p:nvSpPr>
        <p:spPr>
          <a:xfrm>
            <a:off x="4999075" y="1784550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105"/>
          <p:cNvSpPr txBox="1"/>
          <p:nvPr/>
        </p:nvSpPr>
        <p:spPr>
          <a:xfrm>
            <a:off x="6093600" y="659175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[3.36, 0.2, -0.27, 4.2, -0.3]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6"/>
          <p:cNvSpPr txBox="1"/>
          <p:nvPr/>
        </p:nvSpPr>
        <p:spPr>
          <a:xfrm>
            <a:off x="4043000" y="2113500"/>
            <a:ext cx="32967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Read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ing Cell state to build hidden state</a:t>
            </a:r>
            <a:r>
              <a:rPr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16" name="Google Shape;151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600" y="1854463"/>
            <a:ext cx="1434575" cy="1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07"/>
          <p:cNvSpPr txBox="1"/>
          <p:nvPr/>
        </p:nvSpPr>
        <p:spPr>
          <a:xfrm>
            <a:off x="832575" y="958225"/>
            <a:ext cx="3304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Prepare list of things which we want to </a:t>
            </a:r>
            <a:r>
              <a:rPr b="1"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read</a:t>
            </a:r>
            <a:r>
              <a:rPr lang="en" sz="1800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 from Cell state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522" name="Google Shape;1522;p107"/>
          <p:cNvSpPr/>
          <p:nvPr/>
        </p:nvSpPr>
        <p:spPr>
          <a:xfrm>
            <a:off x="42211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107"/>
          <p:cNvSpPr txBox="1"/>
          <p:nvPr/>
        </p:nvSpPr>
        <p:spPr>
          <a:xfrm>
            <a:off x="43789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24" name="Google Shape;1524;p107"/>
          <p:cNvCxnSpPr>
            <a:stCxn id="1523" idx="0"/>
            <a:endCxn id="1522" idx="2"/>
          </p:cNvCxnSpPr>
          <p:nvPr/>
        </p:nvCxnSpPr>
        <p:spPr>
          <a:xfrm rot="10800000">
            <a:off x="46450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107"/>
          <p:cNvSpPr/>
          <p:nvPr/>
        </p:nvSpPr>
        <p:spPr>
          <a:xfrm>
            <a:off x="52117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6" name="Google Shape;1526;p107"/>
          <p:cNvSpPr txBox="1"/>
          <p:nvPr/>
        </p:nvSpPr>
        <p:spPr>
          <a:xfrm>
            <a:off x="53695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27" name="Google Shape;1527;p107"/>
          <p:cNvCxnSpPr>
            <a:stCxn id="1526" idx="0"/>
            <a:endCxn id="1525" idx="2"/>
          </p:cNvCxnSpPr>
          <p:nvPr/>
        </p:nvCxnSpPr>
        <p:spPr>
          <a:xfrm rot="10800000">
            <a:off x="56356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7"/>
          <p:cNvSpPr/>
          <p:nvPr/>
        </p:nvSpPr>
        <p:spPr>
          <a:xfrm>
            <a:off x="47262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9" name="Google Shape;1529;p107"/>
          <p:cNvCxnSpPr>
            <a:stCxn id="1522" idx="0"/>
            <a:endCxn id="1528" idx="2"/>
          </p:cNvCxnSpPr>
          <p:nvPr/>
        </p:nvCxnSpPr>
        <p:spPr>
          <a:xfrm flipH="1" rot="10800000">
            <a:off x="46450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0" name="Google Shape;1530;p107"/>
          <p:cNvCxnSpPr>
            <a:stCxn id="1525" idx="0"/>
            <a:endCxn id="1528" idx="2"/>
          </p:cNvCxnSpPr>
          <p:nvPr/>
        </p:nvCxnSpPr>
        <p:spPr>
          <a:xfrm rot="10800000">
            <a:off x="51502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1" name="Google Shape;1531;p107"/>
          <p:cNvSpPr/>
          <p:nvPr/>
        </p:nvSpPr>
        <p:spPr>
          <a:xfrm>
            <a:off x="47262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2" name="Google Shape;1532;p107"/>
          <p:cNvCxnSpPr>
            <a:stCxn id="1528" idx="0"/>
            <a:endCxn id="1531" idx="2"/>
          </p:cNvCxnSpPr>
          <p:nvPr/>
        </p:nvCxnSpPr>
        <p:spPr>
          <a:xfrm rot="10800000">
            <a:off x="51501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3" name="Google Shape;1533;p107"/>
          <p:cNvSpPr txBox="1"/>
          <p:nvPr/>
        </p:nvSpPr>
        <p:spPr>
          <a:xfrm>
            <a:off x="41422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107"/>
          <p:cNvSpPr txBox="1"/>
          <p:nvPr/>
        </p:nvSpPr>
        <p:spPr>
          <a:xfrm>
            <a:off x="51328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107"/>
          <p:cNvSpPr txBox="1"/>
          <p:nvPr/>
        </p:nvSpPr>
        <p:spPr>
          <a:xfrm>
            <a:off x="48025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36" name="Google Shape;1536;p107"/>
          <p:cNvCxnSpPr>
            <a:endCxn id="1535" idx="1"/>
          </p:cNvCxnSpPr>
          <p:nvPr/>
        </p:nvCxnSpPr>
        <p:spPr>
          <a:xfrm flipH="1" rot="10800000">
            <a:off x="3238300" y="2146550"/>
            <a:ext cx="1564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107"/>
          <p:cNvSpPr txBox="1"/>
          <p:nvPr/>
        </p:nvSpPr>
        <p:spPr>
          <a:xfrm>
            <a:off x="2106075" y="2481175"/>
            <a:ext cx="248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gate output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Controls what information from Cell state should be read to build hidden state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107"/>
          <p:cNvSpPr txBox="1"/>
          <p:nvPr/>
        </p:nvSpPr>
        <p:spPr>
          <a:xfrm>
            <a:off x="4493400" y="1562775"/>
            <a:ext cx="146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[0, 1.0, 0.7, 0.1, 0.3]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107"/>
          <p:cNvSpPr/>
          <p:nvPr/>
        </p:nvSpPr>
        <p:spPr>
          <a:xfrm>
            <a:off x="4622500" y="539200"/>
            <a:ext cx="2026296" cy="66776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much information we need from each item in Cell state</a:t>
            </a:r>
            <a:endParaRPr sz="700"/>
          </a:p>
        </p:txBody>
      </p:sp>
      <p:cxnSp>
        <p:nvCxnSpPr>
          <p:cNvPr id="1540" name="Google Shape;1540;p107"/>
          <p:cNvCxnSpPr>
            <a:stCxn id="1539" idx="1"/>
            <a:endCxn id="1538" idx="0"/>
          </p:cNvCxnSpPr>
          <p:nvPr/>
        </p:nvCxnSpPr>
        <p:spPr>
          <a:xfrm flipH="1">
            <a:off x="5227948" y="1206253"/>
            <a:ext cx="407700" cy="3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08"/>
          <p:cNvSpPr/>
          <p:nvPr/>
        </p:nvSpPr>
        <p:spPr>
          <a:xfrm>
            <a:off x="959550" y="1003275"/>
            <a:ext cx="7224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8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7" name="Google Shape;1547;p108"/>
          <p:cNvCxnSpPr>
            <a:stCxn id="1548" idx="0"/>
            <a:endCxn id="1546" idx="2"/>
          </p:cNvCxnSpPr>
          <p:nvPr/>
        </p:nvCxnSpPr>
        <p:spPr>
          <a:xfrm flipH="1" rot="10800000">
            <a:off x="1741200" y="1201050"/>
            <a:ext cx="6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9" name="Google Shape;1549;p108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0" name="Google Shape;1550;p108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108"/>
          <p:cNvSpPr txBox="1"/>
          <p:nvPr/>
        </p:nvSpPr>
        <p:spPr>
          <a:xfrm>
            <a:off x="368025" y="3503900"/>
            <a:ext cx="3089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Output Gate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Responsible for building hidden state from Cell state</a:t>
            </a:r>
            <a:endParaRPr b="1"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8" name="Google Shape;1548;p108"/>
          <p:cNvSpPr txBox="1"/>
          <p:nvPr/>
        </p:nvSpPr>
        <p:spPr>
          <a:xfrm>
            <a:off x="1498500" y="1513650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2" name="Google Shape;1552;p108"/>
          <p:cNvSpPr/>
          <p:nvPr/>
        </p:nvSpPr>
        <p:spPr>
          <a:xfrm>
            <a:off x="39163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3" name="Google Shape;1553;p108"/>
          <p:cNvSpPr txBox="1"/>
          <p:nvPr/>
        </p:nvSpPr>
        <p:spPr>
          <a:xfrm>
            <a:off x="40741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54" name="Google Shape;1554;p108"/>
          <p:cNvCxnSpPr>
            <a:stCxn id="1553" idx="0"/>
            <a:endCxn id="1552" idx="2"/>
          </p:cNvCxnSpPr>
          <p:nvPr/>
        </p:nvCxnSpPr>
        <p:spPr>
          <a:xfrm rot="10800000">
            <a:off x="43402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5" name="Google Shape;1555;p108"/>
          <p:cNvSpPr/>
          <p:nvPr/>
        </p:nvSpPr>
        <p:spPr>
          <a:xfrm>
            <a:off x="4906950" y="3557550"/>
            <a:ext cx="847800" cy="28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108"/>
          <p:cNvSpPr txBox="1"/>
          <p:nvPr/>
        </p:nvSpPr>
        <p:spPr>
          <a:xfrm>
            <a:off x="5064750" y="414485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57" name="Google Shape;1557;p108"/>
          <p:cNvCxnSpPr>
            <a:stCxn id="1556" idx="0"/>
            <a:endCxn id="1555" idx="2"/>
          </p:cNvCxnSpPr>
          <p:nvPr/>
        </p:nvCxnSpPr>
        <p:spPr>
          <a:xfrm rot="10800000">
            <a:off x="5330850" y="3840050"/>
            <a:ext cx="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8" name="Google Shape;1558;p108"/>
          <p:cNvSpPr/>
          <p:nvPr/>
        </p:nvSpPr>
        <p:spPr>
          <a:xfrm>
            <a:off x="4421475" y="2885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9" name="Google Shape;1559;p108"/>
          <p:cNvCxnSpPr>
            <a:stCxn id="1552" idx="0"/>
            <a:endCxn id="1558" idx="2"/>
          </p:cNvCxnSpPr>
          <p:nvPr/>
        </p:nvCxnSpPr>
        <p:spPr>
          <a:xfrm flipH="1" rot="10800000">
            <a:off x="4340250" y="3168450"/>
            <a:ext cx="5052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p108"/>
          <p:cNvCxnSpPr>
            <a:stCxn id="1555" idx="0"/>
            <a:endCxn id="1558" idx="2"/>
          </p:cNvCxnSpPr>
          <p:nvPr/>
        </p:nvCxnSpPr>
        <p:spPr>
          <a:xfrm rot="10800000">
            <a:off x="4845450" y="3168450"/>
            <a:ext cx="485400" cy="38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1" name="Google Shape;1561;p108"/>
          <p:cNvSpPr/>
          <p:nvPr/>
        </p:nvSpPr>
        <p:spPr>
          <a:xfrm>
            <a:off x="4421475" y="23524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𝛔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2" name="Google Shape;1562;p108"/>
          <p:cNvCxnSpPr>
            <a:stCxn id="1558" idx="0"/>
            <a:endCxn id="1561" idx="2"/>
          </p:cNvCxnSpPr>
          <p:nvPr/>
        </p:nvCxnSpPr>
        <p:spPr>
          <a:xfrm rot="10800000">
            <a:off x="4845375" y="2635075"/>
            <a:ext cx="0" cy="2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3" name="Google Shape;1563;p108"/>
          <p:cNvSpPr txBox="1"/>
          <p:nvPr/>
        </p:nvSpPr>
        <p:spPr>
          <a:xfrm>
            <a:off x="38374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Hidden  state from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108"/>
          <p:cNvSpPr txBox="1"/>
          <p:nvPr/>
        </p:nvSpPr>
        <p:spPr>
          <a:xfrm>
            <a:off x="4828050" y="4489025"/>
            <a:ext cx="1005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Input at current time step</a:t>
            </a:r>
            <a:endParaRPr sz="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108"/>
          <p:cNvSpPr txBox="1"/>
          <p:nvPr/>
        </p:nvSpPr>
        <p:spPr>
          <a:xfrm>
            <a:off x="4497700" y="2009900"/>
            <a:ext cx="349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6" name="Google Shape;1566;p108"/>
          <p:cNvSpPr txBox="1"/>
          <p:nvPr/>
        </p:nvSpPr>
        <p:spPr>
          <a:xfrm>
            <a:off x="6719175" y="3322200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="1" baseline="-25000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endParaRPr b="1" baseline="-25000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7" name="Google Shape;1567;p108"/>
          <p:cNvSpPr/>
          <p:nvPr/>
        </p:nvSpPr>
        <p:spPr>
          <a:xfrm>
            <a:off x="6555075" y="24286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108"/>
          <p:cNvSpPr/>
          <p:nvPr/>
        </p:nvSpPr>
        <p:spPr>
          <a:xfrm>
            <a:off x="6555075" y="1742875"/>
            <a:ext cx="847800" cy="2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anh / Relu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9" name="Google Shape;1569;p108"/>
          <p:cNvCxnSpPr>
            <a:stCxn id="1567" idx="0"/>
            <a:endCxn id="1568" idx="2"/>
          </p:cNvCxnSpPr>
          <p:nvPr/>
        </p:nvCxnSpPr>
        <p:spPr>
          <a:xfrm rot="10800000">
            <a:off x="6978975" y="2025475"/>
            <a:ext cx="0" cy="4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70" name="Google Shape;1570;p108"/>
          <p:cNvCxnSpPr>
            <a:stCxn id="1568" idx="0"/>
          </p:cNvCxnSpPr>
          <p:nvPr/>
        </p:nvCxnSpPr>
        <p:spPr>
          <a:xfrm flipH="1" rot="10800000">
            <a:off x="6978975" y="1086175"/>
            <a:ext cx="12600" cy="6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1" name="Google Shape;1571;p108"/>
          <p:cNvSpPr/>
          <p:nvPr/>
        </p:nvSpPr>
        <p:spPr>
          <a:xfrm>
            <a:off x="3487400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108"/>
          <p:cNvSpPr txBox="1"/>
          <p:nvPr/>
        </p:nvSpPr>
        <p:spPr>
          <a:xfrm>
            <a:off x="6441750" y="11146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3" name="Google Shape;1573;p108"/>
          <p:cNvSpPr txBox="1"/>
          <p:nvPr/>
        </p:nvSpPr>
        <p:spPr>
          <a:xfrm>
            <a:off x="6329700" y="1387975"/>
            <a:ext cx="7935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08"/>
          <p:cNvSpPr txBox="1"/>
          <p:nvPr/>
        </p:nvSpPr>
        <p:spPr>
          <a:xfrm>
            <a:off x="3497300" y="1537238"/>
            <a:ext cx="4854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baseline="-25000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*c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75" name="Google Shape;1575;p108"/>
          <p:cNvCxnSpPr>
            <a:stCxn id="1576" idx="0"/>
            <a:endCxn id="1565" idx="1"/>
          </p:cNvCxnSpPr>
          <p:nvPr/>
        </p:nvCxnSpPr>
        <p:spPr>
          <a:xfrm flipH="1" rot="10800000">
            <a:off x="2933500" y="2146550"/>
            <a:ext cx="15642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7" name="Google Shape;1577;p108"/>
          <p:cNvCxnSpPr>
            <a:stCxn id="1574" idx="0"/>
            <a:endCxn id="1571" idx="2"/>
          </p:cNvCxnSpPr>
          <p:nvPr/>
        </p:nvCxnSpPr>
        <p:spPr>
          <a:xfrm rot="10800000">
            <a:off x="3740000" y="1201238"/>
            <a:ext cx="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8" name="Google Shape;1578;p108"/>
          <p:cNvSpPr txBox="1"/>
          <p:nvPr/>
        </p:nvSpPr>
        <p:spPr>
          <a:xfrm>
            <a:off x="6420075" y="3676400"/>
            <a:ext cx="1130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New hidden</a:t>
            </a:r>
            <a:r>
              <a:rPr b="1" lang="en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state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08"/>
          <p:cNvSpPr txBox="1"/>
          <p:nvPr/>
        </p:nvSpPr>
        <p:spPr>
          <a:xfrm>
            <a:off x="1801275" y="2481175"/>
            <a:ext cx="248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b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gate output</a:t>
            </a: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Controls what information from Cell state should be read to build hidden state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08"/>
          <p:cNvSpPr/>
          <p:nvPr/>
        </p:nvSpPr>
        <p:spPr>
          <a:xfrm>
            <a:off x="4866100" y="2035480"/>
            <a:ext cx="1690875" cy="552800"/>
          </a:xfrm>
          <a:custGeom>
            <a:rect b="b" l="l" r="r" t="t"/>
            <a:pathLst>
              <a:path extrusionOk="0" h="22112" w="67635">
                <a:moveTo>
                  <a:pt x="0" y="12666"/>
                </a:moveTo>
                <a:cubicBezTo>
                  <a:pt x="1448" y="10588"/>
                  <a:pt x="-2582" y="-1377"/>
                  <a:pt x="8690" y="197"/>
                </a:cubicBezTo>
                <a:cubicBezTo>
                  <a:pt x="19963" y="1771"/>
                  <a:pt x="57811" y="18460"/>
                  <a:pt x="67635" y="221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cxnSp>
        <p:nvCxnSpPr>
          <p:cNvPr id="1581" name="Google Shape;1581;p108"/>
          <p:cNvCxnSpPr>
            <a:stCxn id="1567" idx="2"/>
            <a:endCxn id="1566" idx="0"/>
          </p:cNvCxnSpPr>
          <p:nvPr/>
        </p:nvCxnSpPr>
        <p:spPr>
          <a:xfrm>
            <a:off x="6978975" y="2711275"/>
            <a:ext cx="6300" cy="6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2" name="Google Shape;1582;p108"/>
          <p:cNvSpPr txBox="1"/>
          <p:nvPr/>
        </p:nvSpPr>
        <p:spPr>
          <a:xfrm>
            <a:off x="4235200" y="1681175"/>
            <a:ext cx="146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[0, 1.0, 0.7, 0.1, 0.3]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108"/>
          <p:cNvSpPr txBox="1"/>
          <p:nvPr/>
        </p:nvSpPr>
        <p:spPr>
          <a:xfrm>
            <a:off x="1111950" y="16917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08"/>
          <p:cNvSpPr txBox="1"/>
          <p:nvPr/>
        </p:nvSpPr>
        <p:spPr>
          <a:xfrm>
            <a:off x="607200" y="6591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08"/>
          <p:cNvSpPr txBox="1"/>
          <p:nvPr/>
        </p:nvSpPr>
        <p:spPr>
          <a:xfrm>
            <a:off x="2055000" y="6591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[3.0, 0.2, 0, 3.6, -1.0]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108"/>
          <p:cNvSpPr txBox="1"/>
          <p:nvPr/>
        </p:nvSpPr>
        <p:spPr>
          <a:xfrm>
            <a:off x="3017875" y="1708350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08"/>
          <p:cNvSpPr txBox="1"/>
          <p:nvPr/>
        </p:nvSpPr>
        <p:spPr>
          <a:xfrm>
            <a:off x="4421475" y="687900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[3.36, 0.2, -0.27, 4.2, -0.3]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08"/>
          <p:cNvSpPr txBox="1"/>
          <p:nvPr/>
        </p:nvSpPr>
        <p:spPr>
          <a:xfrm>
            <a:off x="6859875" y="1983300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[3.36, 0.2, 0, 4.2, 0]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With Relu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08"/>
          <p:cNvSpPr txBox="1"/>
          <p:nvPr/>
        </p:nvSpPr>
        <p:spPr>
          <a:xfrm>
            <a:off x="6922875" y="2903800"/>
            <a:ext cx="1209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[0, 0.2, 0, 0.42, 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75" y="1114675"/>
            <a:ext cx="2296700" cy="32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825" y="1086163"/>
            <a:ext cx="3755887" cy="319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9"/>
          <p:cNvSpPr/>
          <p:nvPr/>
        </p:nvSpPr>
        <p:spPr>
          <a:xfrm>
            <a:off x="959550" y="1003275"/>
            <a:ext cx="8127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9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109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9" name="Google Shape;1599;p109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0" name="Google Shape;1600;p109"/>
          <p:cNvSpPr txBox="1"/>
          <p:nvPr/>
        </p:nvSpPr>
        <p:spPr>
          <a:xfrm>
            <a:off x="3312475" y="216025"/>
            <a:ext cx="308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Cell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1" name="Google Shape;1601;p109"/>
          <p:cNvSpPr/>
          <p:nvPr/>
        </p:nvSpPr>
        <p:spPr>
          <a:xfrm>
            <a:off x="5240650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109"/>
          <p:cNvSpPr txBox="1"/>
          <p:nvPr/>
        </p:nvSpPr>
        <p:spPr>
          <a:xfrm>
            <a:off x="675250" y="4452925"/>
            <a:ext cx="2040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Forget Gate</a:t>
            </a:r>
            <a:endParaRPr b="1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things to remember and forget from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3" name="Google Shape;1603;p109"/>
          <p:cNvSpPr txBox="1"/>
          <p:nvPr/>
        </p:nvSpPr>
        <p:spPr>
          <a:xfrm>
            <a:off x="3723250" y="4452925"/>
            <a:ext cx="20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Input </a:t>
            </a: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Gate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what to add / update to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4" name="Google Shape;1604;p109"/>
          <p:cNvSpPr txBox="1"/>
          <p:nvPr/>
        </p:nvSpPr>
        <p:spPr>
          <a:xfrm>
            <a:off x="6314050" y="4452925"/>
            <a:ext cx="20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Output</a:t>
            </a:r>
            <a:r>
              <a:rPr b="1" lang="en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Gate</a:t>
            </a:r>
            <a:endParaRPr b="1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what to read from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5" name="Google Shape;1605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050" y="1101275"/>
            <a:ext cx="2716600" cy="31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09"/>
          <p:cNvSpPr txBox="1"/>
          <p:nvPr/>
        </p:nvSpPr>
        <p:spPr>
          <a:xfrm>
            <a:off x="6597400" y="1604975"/>
            <a:ext cx="1469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[0, 1.0, 0.7, 0.1, 0.3]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09"/>
          <p:cNvSpPr txBox="1"/>
          <p:nvPr/>
        </p:nvSpPr>
        <p:spPr>
          <a:xfrm>
            <a:off x="1645350" y="13869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[1.0, 0.2, 0, 0.9, 0.5]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09"/>
          <p:cNvSpPr txBox="1"/>
          <p:nvPr/>
        </p:nvSpPr>
        <p:spPr>
          <a:xfrm>
            <a:off x="607200" y="735375"/>
            <a:ext cx="1054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[3,1,0,4,-2]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09"/>
          <p:cNvSpPr txBox="1"/>
          <p:nvPr/>
        </p:nvSpPr>
        <p:spPr>
          <a:xfrm>
            <a:off x="2055000" y="735375"/>
            <a:ext cx="1469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[3.0, 0.2, 0, 3.6, -1.0]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09"/>
          <p:cNvSpPr txBox="1"/>
          <p:nvPr/>
        </p:nvSpPr>
        <p:spPr>
          <a:xfrm>
            <a:off x="5684875" y="1270650"/>
            <a:ext cx="1469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[0.36, 0, -0.27, 0.6, 0.7]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109"/>
          <p:cNvSpPr txBox="1"/>
          <p:nvPr/>
        </p:nvSpPr>
        <p:spPr>
          <a:xfrm>
            <a:off x="6159100" y="664050"/>
            <a:ext cx="19074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[3.36, 0.2, -0.27, 4.2, -0.3]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109"/>
          <p:cNvSpPr txBox="1"/>
          <p:nvPr/>
        </p:nvSpPr>
        <p:spPr>
          <a:xfrm>
            <a:off x="7530375" y="1811375"/>
            <a:ext cx="1258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[3.36, 0.2, 0, 4.2, 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With Relu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109"/>
          <p:cNvSpPr txBox="1"/>
          <p:nvPr/>
        </p:nvSpPr>
        <p:spPr>
          <a:xfrm>
            <a:off x="7989675" y="3513400"/>
            <a:ext cx="12090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[0, 0.2, 0, 0.42, 0]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109"/>
          <p:cNvSpPr txBox="1"/>
          <p:nvPr/>
        </p:nvSpPr>
        <p:spPr>
          <a:xfrm>
            <a:off x="5316850" y="1681500"/>
            <a:ext cx="14691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[0.9, 0.1, -0.3, 0.6, 1.0]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09"/>
          <p:cNvSpPr txBox="1"/>
          <p:nvPr/>
        </p:nvSpPr>
        <p:spPr>
          <a:xfrm>
            <a:off x="2969400" y="1320075"/>
            <a:ext cx="1469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[0.4, 0, 0.9, 1.0, 0.7]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75" y="1114675"/>
            <a:ext cx="2296700" cy="32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825" y="1086163"/>
            <a:ext cx="3755887" cy="3191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10"/>
          <p:cNvSpPr/>
          <p:nvPr/>
        </p:nvSpPr>
        <p:spPr>
          <a:xfrm>
            <a:off x="959550" y="1003275"/>
            <a:ext cx="8127900" cy="11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10"/>
          <p:cNvSpPr/>
          <p:nvPr/>
        </p:nvSpPr>
        <p:spPr>
          <a:xfrm>
            <a:off x="1495425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✖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110"/>
          <p:cNvSpPr txBox="1"/>
          <p:nvPr/>
        </p:nvSpPr>
        <p:spPr>
          <a:xfrm>
            <a:off x="429825" y="936175"/>
            <a:ext cx="5322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baseline="-25000" lang="en" sz="1000">
                <a:latin typeface="Georgia"/>
                <a:ea typeface="Georgia"/>
                <a:cs typeface="Georgia"/>
                <a:sym typeface="Georgia"/>
              </a:rPr>
              <a:t>t-1</a:t>
            </a:r>
            <a:endParaRPr baseline="-25000"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5" name="Google Shape;1625;p110"/>
          <p:cNvSpPr txBox="1"/>
          <p:nvPr/>
        </p:nvSpPr>
        <p:spPr>
          <a:xfrm>
            <a:off x="285900" y="1251375"/>
            <a:ext cx="793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Cell state after previous step</a:t>
            </a:r>
            <a:endParaRPr sz="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110"/>
          <p:cNvSpPr txBox="1"/>
          <p:nvPr/>
        </p:nvSpPr>
        <p:spPr>
          <a:xfrm>
            <a:off x="3312475" y="216025"/>
            <a:ext cx="30891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LSTM Cell</a:t>
            </a:r>
            <a:endParaRPr sz="1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7" name="Google Shape;1627;p110"/>
          <p:cNvSpPr/>
          <p:nvPr/>
        </p:nvSpPr>
        <p:spPr>
          <a:xfrm>
            <a:off x="5240650" y="918525"/>
            <a:ext cx="505200" cy="28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+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110"/>
          <p:cNvSpPr txBox="1"/>
          <p:nvPr/>
        </p:nvSpPr>
        <p:spPr>
          <a:xfrm>
            <a:off x="675250" y="4452925"/>
            <a:ext cx="2040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Georgia"/>
                <a:ea typeface="Georgia"/>
                <a:cs typeface="Georgia"/>
                <a:sym typeface="Georgia"/>
              </a:rPr>
              <a:t>Forget Gate</a:t>
            </a:r>
            <a:endParaRPr b="1">
              <a:solidFill>
                <a:srgbClr val="1155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things to remember and forget from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9" name="Google Shape;1629;p110"/>
          <p:cNvSpPr txBox="1"/>
          <p:nvPr/>
        </p:nvSpPr>
        <p:spPr>
          <a:xfrm>
            <a:off x="3723250" y="4452925"/>
            <a:ext cx="20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Input Gate</a:t>
            </a:r>
            <a:endParaRPr b="1">
              <a:solidFill>
                <a:srgbClr val="38761D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what to add / update to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0" name="Google Shape;1630;p110"/>
          <p:cNvSpPr txBox="1"/>
          <p:nvPr/>
        </p:nvSpPr>
        <p:spPr>
          <a:xfrm>
            <a:off x="6314050" y="4452925"/>
            <a:ext cx="2040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Output Gate</a:t>
            </a:r>
            <a:endParaRPr b="1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Controls what to read from memory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31" name="Google Shape;163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050" y="1101275"/>
            <a:ext cx="2716600" cy="31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11"/>
          <p:cNvSpPr txBox="1"/>
          <p:nvPr/>
        </p:nvSpPr>
        <p:spPr>
          <a:xfrm>
            <a:off x="2809947" y="1073300"/>
            <a:ext cx="3524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LSTM Cell </a:t>
            </a:r>
            <a:endParaRPr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37" name="Google Shape;163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98" y="1808675"/>
            <a:ext cx="5190600" cy="18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11"/>
          <p:cNvSpPr txBox="1"/>
          <p:nvPr/>
        </p:nvSpPr>
        <p:spPr>
          <a:xfrm>
            <a:off x="2809947" y="3892700"/>
            <a:ext cx="3524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Another view of the same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